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625" r:id="rId4"/>
    <p:sldId id="623" r:id="rId5"/>
    <p:sldId id="260" r:id="rId6"/>
    <p:sldId id="261" r:id="rId7"/>
    <p:sldId id="262" r:id="rId8"/>
    <p:sldId id="263" r:id="rId9"/>
    <p:sldId id="264" r:id="rId10"/>
    <p:sldId id="268" r:id="rId11"/>
    <p:sldId id="273" r:id="rId12"/>
    <p:sldId id="267" r:id="rId13"/>
    <p:sldId id="278" r:id="rId14"/>
    <p:sldId id="265" r:id="rId15"/>
    <p:sldId id="269" r:id="rId16"/>
    <p:sldId id="274" r:id="rId17"/>
    <p:sldId id="275" r:id="rId18"/>
    <p:sldId id="266" r:id="rId19"/>
    <p:sldId id="276" r:id="rId20"/>
    <p:sldId id="280" r:id="rId21"/>
    <p:sldId id="281" r:id="rId22"/>
    <p:sldId id="282" r:id="rId23"/>
    <p:sldId id="283" r:id="rId24"/>
    <p:sldId id="286" r:id="rId25"/>
    <p:sldId id="289" r:id="rId26"/>
    <p:sldId id="285" r:id="rId27"/>
    <p:sldId id="693" r:id="rId28"/>
    <p:sldId id="290" r:id="rId29"/>
    <p:sldId id="298" r:id="rId30"/>
    <p:sldId id="287" r:id="rId31"/>
    <p:sldId id="695" r:id="rId32"/>
    <p:sldId id="696" r:id="rId33"/>
    <p:sldId id="288" r:id="rId34"/>
    <p:sldId id="291" r:id="rId35"/>
    <p:sldId id="292" r:id="rId36"/>
    <p:sldId id="300" r:id="rId37"/>
    <p:sldId id="279" r:id="rId38"/>
    <p:sldId id="301" r:id="rId39"/>
    <p:sldId id="294" r:id="rId40"/>
    <p:sldId id="697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939F8B7-3865-4C4F-8C04-7E400C6F5BA7}">
          <p14:sldIdLst>
            <p14:sldId id="256"/>
            <p14:sldId id="257"/>
            <p14:sldId id="625"/>
            <p14:sldId id="623"/>
            <p14:sldId id="260"/>
            <p14:sldId id="261"/>
            <p14:sldId id="262"/>
            <p14:sldId id="263"/>
            <p14:sldId id="264"/>
            <p14:sldId id="268"/>
            <p14:sldId id="273"/>
            <p14:sldId id="267"/>
            <p14:sldId id="278"/>
            <p14:sldId id="265"/>
            <p14:sldId id="269"/>
            <p14:sldId id="274"/>
            <p14:sldId id="275"/>
            <p14:sldId id="266"/>
            <p14:sldId id="276"/>
            <p14:sldId id="280"/>
            <p14:sldId id="281"/>
            <p14:sldId id="282"/>
            <p14:sldId id="283"/>
            <p14:sldId id="286"/>
            <p14:sldId id="289"/>
            <p14:sldId id="285"/>
            <p14:sldId id="693"/>
            <p14:sldId id="290"/>
            <p14:sldId id="298"/>
            <p14:sldId id="287"/>
            <p14:sldId id="695"/>
            <p14:sldId id="696"/>
            <p14:sldId id="288"/>
            <p14:sldId id="291"/>
            <p14:sldId id="292"/>
            <p14:sldId id="300"/>
            <p14:sldId id="279"/>
          </p14:sldIdLst>
        </p14:section>
        <p14:section name="Раздел без заголовка" id="{F3C193BB-81C3-4CC8-85FE-96DFA200E7C3}">
          <p14:sldIdLst>
            <p14:sldId id="301"/>
            <p14:sldId id="294"/>
            <p14:sldId id="697"/>
            <p14:sldId id="295"/>
            <p14:sldId id="29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2" autoAdjust="0"/>
    <p:restoredTop sz="94660"/>
  </p:normalViewPr>
  <p:slideViewPr>
    <p:cSldViewPr snapToGrid="0">
      <p:cViewPr>
        <p:scale>
          <a:sx n="70" d="100"/>
          <a:sy n="70" d="100"/>
        </p:scale>
        <p:origin x="7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B9533-CB68-4F63-88E2-E31006ADE3DD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667568-601B-4C84-AE78-A5D3CC7BE6AA}">
      <dgm:prSet phldrT="[Текст]"/>
      <dgm:spPr>
        <a:solidFill>
          <a:schemeClr val="accent2"/>
        </a:solidFill>
      </dgm:spPr>
      <dgm:t>
        <a:bodyPr/>
        <a:lstStyle/>
        <a:p>
          <a:r>
            <a:rPr lang="de-DE"/>
            <a:t>Cognitive</a:t>
          </a:r>
          <a:endParaRPr lang="en-US"/>
        </a:p>
      </dgm:t>
    </dgm:pt>
    <dgm:pt modelId="{62BA0ABD-FBEE-4644-826B-988CA34993C3}" type="parTrans" cxnId="{58A74BFA-65D7-4736-A2AB-BAEBBE6AD41E}">
      <dgm:prSet/>
      <dgm:spPr/>
      <dgm:t>
        <a:bodyPr/>
        <a:lstStyle/>
        <a:p>
          <a:endParaRPr lang="en-US"/>
        </a:p>
      </dgm:t>
    </dgm:pt>
    <dgm:pt modelId="{A7C80689-3912-4690-BC4A-C56722B32529}" type="sibTrans" cxnId="{58A74BFA-65D7-4736-A2AB-BAEBBE6AD41E}">
      <dgm:prSet/>
      <dgm:spPr/>
      <dgm:t>
        <a:bodyPr/>
        <a:lstStyle/>
        <a:p>
          <a:endParaRPr lang="en-US"/>
        </a:p>
      </dgm:t>
    </dgm:pt>
    <dgm:pt modelId="{672441E0-AE5C-4692-925B-883231B06F70}">
      <dgm:prSet phldrT="[Текст]"/>
      <dgm:spPr/>
      <dgm:t>
        <a:bodyPr/>
        <a:lstStyle/>
        <a:p>
          <a:r>
            <a:rPr lang="en-US"/>
            <a:t>Accidental</a:t>
          </a:r>
        </a:p>
      </dgm:t>
    </dgm:pt>
    <dgm:pt modelId="{F7B6F22E-BE6C-4F55-9DA8-091FE681552C}" type="parTrans" cxnId="{9EB69A9B-D9E3-4CD6-9F9A-F8BACF3DA011}">
      <dgm:prSet/>
      <dgm:spPr/>
      <dgm:t>
        <a:bodyPr/>
        <a:lstStyle/>
        <a:p>
          <a:endParaRPr lang="en-US"/>
        </a:p>
      </dgm:t>
    </dgm:pt>
    <dgm:pt modelId="{ED92FB19-5945-4A2C-AC0D-E6097879E6E6}" type="sibTrans" cxnId="{9EB69A9B-D9E3-4CD6-9F9A-F8BACF3DA011}">
      <dgm:prSet/>
      <dgm:spPr/>
      <dgm:t>
        <a:bodyPr/>
        <a:lstStyle/>
        <a:p>
          <a:endParaRPr lang="en-US"/>
        </a:p>
      </dgm:t>
    </dgm:pt>
    <dgm:pt modelId="{8498C5B7-21F4-439A-B608-3A77475680EF}">
      <dgm:prSet phldrT="[Текст]"/>
      <dgm:spPr>
        <a:solidFill>
          <a:schemeClr val="accent1"/>
        </a:solidFill>
      </dgm:spPr>
      <dgm:t>
        <a:bodyPr/>
        <a:lstStyle/>
        <a:p>
          <a:r>
            <a:rPr lang="en-US"/>
            <a:t>Structural</a:t>
          </a:r>
        </a:p>
      </dgm:t>
    </dgm:pt>
    <dgm:pt modelId="{7290E696-FC28-4003-94C8-77613EA7167A}" type="parTrans" cxnId="{23A7A301-B60E-4B35-A616-1130CD0CEC0F}">
      <dgm:prSet/>
      <dgm:spPr/>
      <dgm:t>
        <a:bodyPr/>
        <a:lstStyle/>
        <a:p>
          <a:endParaRPr lang="en-US"/>
        </a:p>
      </dgm:t>
    </dgm:pt>
    <dgm:pt modelId="{64884B4B-4E72-4774-93CD-49656530E626}" type="sibTrans" cxnId="{23A7A301-B60E-4B35-A616-1130CD0CEC0F}">
      <dgm:prSet/>
      <dgm:spPr/>
      <dgm:t>
        <a:bodyPr/>
        <a:lstStyle/>
        <a:p>
          <a:endParaRPr lang="en-US"/>
        </a:p>
      </dgm:t>
    </dgm:pt>
    <dgm:pt modelId="{A53BBBFC-68A1-4C07-9EE6-FC86EEBE2EEF}">
      <dgm:prSet phldrT="[Текст]"/>
      <dgm:spPr>
        <a:solidFill>
          <a:schemeClr val="tx2"/>
        </a:solidFill>
      </dgm:spPr>
      <dgm:t>
        <a:bodyPr/>
        <a:lstStyle/>
        <a:p>
          <a:r>
            <a:rPr lang="de-DE"/>
            <a:t>Essential</a:t>
          </a:r>
          <a:endParaRPr lang="en-US"/>
        </a:p>
      </dgm:t>
    </dgm:pt>
    <dgm:pt modelId="{DFD8EF3A-5CF4-44B3-A651-ABDF350541B5}" type="parTrans" cxnId="{EF25F6BE-35F5-4B8E-AD4C-BE845DA6E7FD}">
      <dgm:prSet/>
      <dgm:spPr/>
      <dgm:t>
        <a:bodyPr/>
        <a:lstStyle/>
        <a:p>
          <a:endParaRPr lang="en-US"/>
        </a:p>
      </dgm:t>
    </dgm:pt>
    <dgm:pt modelId="{61F5E378-1BB2-4946-A6B8-7AD5A254F989}" type="sibTrans" cxnId="{EF25F6BE-35F5-4B8E-AD4C-BE845DA6E7FD}">
      <dgm:prSet/>
      <dgm:spPr/>
      <dgm:t>
        <a:bodyPr/>
        <a:lstStyle/>
        <a:p>
          <a:endParaRPr lang="en-US"/>
        </a:p>
      </dgm:t>
    </dgm:pt>
    <dgm:pt modelId="{7FA57BB5-C71B-4B25-9E89-40704944F3B5}" type="pres">
      <dgm:prSet presAssocID="{885B9533-CB68-4F63-88E2-E31006ADE3DD}" presName="diagram" presStyleCnt="0">
        <dgm:presLayoutVars>
          <dgm:dir/>
          <dgm:resizeHandles val="exact"/>
        </dgm:presLayoutVars>
      </dgm:prSet>
      <dgm:spPr/>
    </dgm:pt>
    <dgm:pt modelId="{4E2A72B0-FB55-4B33-BCD9-68536AD0EEE6}" type="pres">
      <dgm:prSet presAssocID="{A53BBBFC-68A1-4C07-9EE6-FC86EEBE2EEF}" presName="node" presStyleLbl="node1" presStyleIdx="0" presStyleCnt="4">
        <dgm:presLayoutVars>
          <dgm:bulletEnabled val="1"/>
        </dgm:presLayoutVars>
      </dgm:prSet>
      <dgm:spPr/>
    </dgm:pt>
    <dgm:pt modelId="{FA09EFBD-EC96-442C-81A0-DAA66837EB80}" type="pres">
      <dgm:prSet presAssocID="{61F5E378-1BB2-4946-A6B8-7AD5A254F989}" presName="sibTrans" presStyleCnt="0"/>
      <dgm:spPr/>
    </dgm:pt>
    <dgm:pt modelId="{DDDB5F85-C7DA-4085-94DF-0BB75E56E14C}" type="pres">
      <dgm:prSet presAssocID="{8498C5B7-21F4-439A-B608-3A77475680EF}" presName="node" presStyleLbl="node1" presStyleIdx="1" presStyleCnt="4" custLinFactNeighborY="-1590">
        <dgm:presLayoutVars>
          <dgm:bulletEnabled val="1"/>
        </dgm:presLayoutVars>
      </dgm:prSet>
      <dgm:spPr/>
    </dgm:pt>
    <dgm:pt modelId="{24C87C8F-D4B2-4477-BD81-05B24E578164}" type="pres">
      <dgm:prSet presAssocID="{64884B4B-4E72-4774-93CD-49656530E626}" presName="sibTrans" presStyleCnt="0"/>
      <dgm:spPr/>
    </dgm:pt>
    <dgm:pt modelId="{394AF682-7ACD-4A1F-B082-0BD0FAB466EC}" type="pres">
      <dgm:prSet presAssocID="{C4667568-601B-4C84-AE78-A5D3CC7BE6AA}" presName="node" presStyleLbl="node1" presStyleIdx="2" presStyleCnt="4">
        <dgm:presLayoutVars>
          <dgm:bulletEnabled val="1"/>
        </dgm:presLayoutVars>
      </dgm:prSet>
      <dgm:spPr/>
    </dgm:pt>
    <dgm:pt modelId="{984BEA81-E997-4A56-B430-6FB31A334456}" type="pres">
      <dgm:prSet presAssocID="{A7C80689-3912-4690-BC4A-C56722B32529}" presName="sibTrans" presStyleCnt="0"/>
      <dgm:spPr/>
    </dgm:pt>
    <dgm:pt modelId="{69F06F9B-6437-4609-826C-FB9D40980732}" type="pres">
      <dgm:prSet presAssocID="{672441E0-AE5C-4692-925B-883231B06F70}" presName="node" presStyleLbl="node1" presStyleIdx="3" presStyleCnt="4">
        <dgm:presLayoutVars>
          <dgm:bulletEnabled val="1"/>
        </dgm:presLayoutVars>
      </dgm:prSet>
      <dgm:spPr/>
    </dgm:pt>
  </dgm:ptLst>
  <dgm:cxnLst>
    <dgm:cxn modelId="{23A7A301-B60E-4B35-A616-1130CD0CEC0F}" srcId="{885B9533-CB68-4F63-88E2-E31006ADE3DD}" destId="{8498C5B7-21F4-439A-B608-3A77475680EF}" srcOrd="1" destOrd="0" parTransId="{7290E696-FC28-4003-94C8-77613EA7167A}" sibTransId="{64884B4B-4E72-4774-93CD-49656530E626}"/>
    <dgm:cxn modelId="{A9289C08-B5FE-4BE5-9EEF-BA1297713848}" type="presOf" srcId="{A53BBBFC-68A1-4C07-9EE6-FC86EEBE2EEF}" destId="{4E2A72B0-FB55-4B33-BCD9-68536AD0EEE6}" srcOrd="0" destOrd="0" presId="urn:microsoft.com/office/officeart/2005/8/layout/default"/>
    <dgm:cxn modelId="{3E416D1F-D51D-433F-8B42-8AA74BC4726A}" type="presOf" srcId="{C4667568-601B-4C84-AE78-A5D3CC7BE6AA}" destId="{394AF682-7ACD-4A1F-B082-0BD0FAB466EC}" srcOrd="0" destOrd="0" presId="urn:microsoft.com/office/officeart/2005/8/layout/default"/>
    <dgm:cxn modelId="{622C9186-138B-4FBF-9B82-31612D6A83F0}" type="presOf" srcId="{672441E0-AE5C-4692-925B-883231B06F70}" destId="{69F06F9B-6437-4609-826C-FB9D40980732}" srcOrd="0" destOrd="0" presId="urn:microsoft.com/office/officeart/2005/8/layout/default"/>
    <dgm:cxn modelId="{9EB69A9B-D9E3-4CD6-9F9A-F8BACF3DA011}" srcId="{885B9533-CB68-4F63-88E2-E31006ADE3DD}" destId="{672441E0-AE5C-4692-925B-883231B06F70}" srcOrd="3" destOrd="0" parTransId="{F7B6F22E-BE6C-4F55-9DA8-091FE681552C}" sibTransId="{ED92FB19-5945-4A2C-AC0D-E6097879E6E6}"/>
    <dgm:cxn modelId="{EF25F6BE-35F5-4B8E-AD4C-BE845DA6E7FD}" srcId="{885B9533-CB68-4F63-88E2-E31006ADE3DD}" destId="{A53BBBFC-68A1-4C07-9EE6-FC86EEBE2EEF}" srcOrd="0" destOrd="0" parTransId="{DFD8EF3A-5CF4-44B3-A651-ABDF350541B5}" sibTransId="{61F5E378-1BB2-4946-A6B8-7AD5A254F989}"/>
    <dgm:cxn modelId="{9EBDFCD0-4FF5-4DB0-BFF3-4BA9A2D9F467}" type="presOf" srcId="{885B9533-CB68-4F63-88E2-E31006ADE3DD}" destId="{7FA57BB5-C71B-4B25-9E89-40704944F3B5}" srcOrd="0" destOrd="0" presId="urn:microsoft.com/office/officeart/2005/8/layout/default"/>
    <dgm:cxn modelId="{CFFBD4D8-4C9A-4A9C-896F-8BCA2186E43F}" type="presOf" srcId="{8498C5B7-21F4-439A-B608-3A77475680EF}" destId="{DDDB5F85-C7DA-4085-94DF-0BB75E56E14C}" srcOrd="0" destOrd="0" presId="urn:microsoft.com/office/officeart/2005/8/layout/default"/>
    <dgm:cxn modelId="{58A74BFA-65D7-4736-A2AB-BAEBBE6AD41E}" srcId="{885B9533-CB68-4F63-88E2-E31006ADE3DD}" destId="{C4667568-601B-4C84-AE78-A5D3CC7BE6AA}" srcOrd="2" destOrd="0" parTransId="{62BA0ABD-FBEE-4644-826B-988CA34993C3}" sibTransId="{A7C80689-3912-4690-BC4A-C56722B32529}"/>
    <dgm:cxn modelId="{C0547170-9DA8-44B8-8A82-98338D5532F1}" type="presParOf" srcId="{7FA57BB5-C71B-4B25-9E89-40704944F3B5}" destId="{4E2A72B0-FB55-4B33-BCD9-68536AD0EEE6}" srcOrd="0" destOrd="0" presId="urn:microsoft.com/office/officeart/2005/8/layout/default"/>
    <dgm:cxn modelId="{AB0FEDDA-FFE6-4A3A-A57E-A25E857F3069}" type="presParOf" srcId="{7FA57BB5-C71B-4B25-9E89-40704944F3B5}" destId="{FA09EFBD-EC96-442C-81A0-DAA66837EB80}" srcOrd="1" destOrd="0" presId="urn:microsoft.com/office/officeart/2005/8/layout/default"/>
    <dgm:cxn modelId="{2EFE0540-CCA4-489A-88A3-0B780EB212F1}" type="presParOf" srcId="{7FA57BB5-C71B-4B25-9E89-40704944F3B5}" destId="{DDDB5F85-C7DA-4085-94DF-0BB75E56E14C}" srcOrd="2" destOrd="0" presId="urn:microsoft.com/office/officeart/2005/8/layout/default"/>
    <dgm:cxn modelId="{F725BA4E-E740-49A5-ACD5-4257C7421AD1}" type="presParOf" srcId="{7FA57BB5-C71B-4B25-9E89-40704944F3B5}" destId="{24C87C8F-D4B2-4477-BD81-05B24E578164}" srcOrd="3" destOrd="0" presId="urn:microsoft.com/office/officeart/2005/8/layout/default"/>
    <dgm:cxn modelId="{65491CD4-9949-4D99-BBA0-471FE51EA36D}" type="presParOf" srcId="{7FA57BB5-C71B-4B25-9E89-40704944F3B5}" destId="{394AF682-7ACD-4A1F-B082-0BD0FAB466EC}" srcOrd="4" destOrd="0" presId="urn:microsoft.com/office/officeart/2005/8/layout/default"/>
    <dgm:cxn modelId="{406F27E9-EC23-4C04-95EC-0408EF64A738}" type="presParOf" srcId="{7FA57BB5-C71B-4B25-9E89-40704944F3B5}" destId="{984BEA81-E997-4A56-B430-6FB31A334456}" srcOrd="5" destOrd="0" presId="urn:microsoft.com/office/officeart/2005/8/layout/default"/>
    <dgm:cxn modelId="{D37ED489-0D83-4AF1-9D38-0F18E62A10DA}" type="presParOf" srcId="{7FA57BB5-C71B-4B25-9E89-40704944F3B5}" destId="{69F06F9B-6437-4609-826C-FB9D4098073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A72B0-FB55-4B33-BCD9-68536AD0EEE6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/>
            <a:t>Essential</a:t>
          </a:r>
          <a:endParaRPr lang="en-US" sz="5400" kern="1200"/>
        </a:p>
      </dsp:txBody>
      <dsp:txXfrm>
        <a:off x="1748064" y="2975"/>
        <a:ext cx="3342605" cy="2005563"/>
      </dsp:txXfrm>
    </dsp:sp>
    <dsp:sp modelId="{DDDB5F85-C7DA-4085-94DF-0BB75E56E14C}">
      <dsp:nvSpPr>
        <dsp:cNvPr id="0" name=""/>
        <dsp:cNvSpPr/>
      </dsp:nvSpPr>
      <dsp:spPr>
        <a:xfrm>
          <a:off x="5424930" y="0"/>
          <a:ext cx="3342605" cy="2005563"/>
        </a:xfrm>
        <a:prstGeom prst="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Structural</a:t>
          </a:r>
        </a:p>
      </dsp:txBody>
      <dsp:txXfrm>
        <a:off x="5424930" y="0"/>
        <a:ext cx="3342605" cy="2005563"/>
      </dsp:txXfrm>
    </dsp:sp>
    <dsp:sp modelId="{394AF682-7ACD-4A1F-B082-0BD0FAB466EC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/>
            <a:t>Cognitive</a:t>
          </a:r>
          <a:endParaRPr lang="en-US" sz="5400" kern="1200"/>
        </a:p>
      </dsp:txBody>
      <dsp:txXfrm>
        <a:off x="1748064" y="2342799"/>
        <a:ext cx="3342605" cy="2005563"/>
      </dsp:txXfrm>
    </dsp:sp>
    <dsp:sp modelId="{69F06F9B-6437-4609-826C-FB9D40980732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Accidental</a:t>
          </a:r>
        </a:p>
      </dsp:txBody>
      <dsp:txXfrm>
        <a:off x="5424930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8C1BE-DA9C-4509-BC2E-9BBDC192D2B5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ED7C4-120D-45BB-B955-C76CC8B7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804E5-CA97-1C2D-FB94-9AFDF3FFF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1102ED-88E3-4A98-D402-91C7305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482D47-5790-FE3A-8450-DF8522AC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BC01-3E3F-4F4B-9399-54A1F9BB1A60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FBACD-CF25-F948-07CE-CD675C33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B23A45-0485-1ADF-D56F-D4819B7C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4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A0A17-EDF9-18E3-A7C8-8DA0C827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9C053C6-71FC-3D76-8E1E-D88FD2810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480AFD-8D86-6FD8-6BC5-5F92849E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B1CF-CFA9-4FC4-9E0C-A5C89A15620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CBD959-91A1-FD90-94E5-F17FDFC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B8A2D5-42C8-BFF5-DA2F-4F630BF8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ECCFEFE-C97D-54B2-00FB-19B35FECD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9E4903-5578-A03F-6852-C58472557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7AAD09-EB17-A4FE-1314-48795C12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8674-D775-45A7-8C6C-9E0A7AC5EBF1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A652C5-83E2-AF97-398A-543741A4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419E0-A2E6-CD9C-D265-AF23481C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9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B14D1-C511-7F8E-484C-AE3DEA29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F26823-BCE3-8838-064A-C135B67B1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593F4A-00EF-29CC-AF9C-4D1CD296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A530-5B11-4160-ACFD-A9568095E143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DB0126-D38A-8FA1-ED69-F652CDEE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408551-18B3-8E9A-B325-D3CB3B57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B0E5D-2315-1DEB-E730-6EC710F3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96B670-8A59-BA02-9ED7-442FAC1B7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EE1214-6CF8-7772-1698-B15812CA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F5F3-60CB-4AED-8AB0-9EB4E4289F9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BD152F-56A0-9EF6-6A17-8B407098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236206-D491-6F07-3B29-C40C8F5B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5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1BD78-5124-58FB-D332-E5642D33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86B4FD-1BFD-1C85-C3E8-FB41033E3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052B78-522A-261C-082E-BD26FAAFF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08207D-6B60-8A1C-C955-F24F7942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CD07-D5D4-49B0-A82F-1EA577205D2F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58328-6990-DB6C-3F1F-D73CB4C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CA601B-DA92-B3DC-DF9E-E0D47F4E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7FD06-150D-FD34-D42D-0DCB6A8E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8EEDB5-D157-66D9-84CE-225541441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E8FE0F-04F3-3C31-4893-747299EFB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FD7ECB7-3404-5549-CFF7-9EBCC2646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5111B1-0533-E89E-8A2D-DE1EE784C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5FD20F-4DBC-36AA-348F-0B1659EB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830E-41E3-47D6-8955-7F75AC90711B}" type="datetime1">
              <a:rPr lang="en-US" smtClean="0"/>
              <a:t>11/18/2025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5C61B7-B518-3801-25E9-FAA2E260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C4B133F-0EF4-1579-48AC-A04CBDF5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E3BCF-2F2A-C2A4-29DB-FCBD0A53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78447F-453E-518E-9597-4B5024E3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3133-DE0D-4BED-BA44-DAD0A4458B2F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73AB915-196F-0256-455F-A64BE28F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629CB6-F556-6247-9952-900F85C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5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22A7B6C-4998-4312-76AC-B9C81749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EDCD-CBD4-49A8-BA73-026601F147E9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8E0302E-9880-55F3-FF1D-02F6389C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08ACB2-4D08-9822-09E5-B4BEDB43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7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93C14E-0441-8726-4EC0-6BEDE532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658403-8CE9-B347-5D2E-58050B15F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F8B77E-BF4D-224D-7DA0-060B322A5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F4DBD6-B369-9D55-64ED-83DB8283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A8478-E381-49BF-AB7D-C9F6A5252816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E3309A-C0FF-431D-1306-C98F3446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71EE0D-481D-101E-BDCB-70329A07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14923C-5D8F-9462-6F2E-4E1D186F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3116C7-53FE-C0A9-7746-C47EA4E5B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128300-959E-9947-39C7-B28784EAC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5F358E-6ED7-A681-37F1-D933A495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68F83-D3F1-4922-84EC-55B3F6AEBCC4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440BB3-2EF6-98C9-A64D-2E8C2A1B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27C730-D6A4-A750-5746-F6E3D9AB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7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5B4D1B-B2F1-844F-0531-80FCB0F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AB4F5F-6323-F65A-EFA7-5B70E7FE6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78F3BC-FC6B-5BBE-C8B8-32B7DD1A6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502F1-267E-4B52-A2D1-FEEBC220317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69E552-23B4-FDAE-0A0A-6EF76BF71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8EACC1-0936-177F-03CA-80549754A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58506-3D28-4E3C-948F-586314985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xim@wpshop.a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tral-sh/ruff/discussions/2069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2D121-871E-9DEE-DF3A-9662E9563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7191"/>
            <a:ext cx="9144000" cy="1602771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Measuring Complexity</a:t>
            </a:r>
            <a:br>
              <a:rPr lang="en-US"/>
            </a:br>
            <a:r>
              <a:rPr lang="en-US" sz="2000"/>
              <a:t>a practical guide for Python and modern architectures</a:t>
            </a:r>
            <a:br>
              <a:rPr lang="en-US" sz="2000"/>
            </a:br>
            <a:endParaRPr lang="en-US" sz="20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8146FE-07D5-8593-69AC-D00916237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33735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with Maxim Danilov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BAEE52-D589-661C-671C-FD62B2B7D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5" y="153384"/>
            <a:ext cx="5422710" cy="1650136"/>
          </a:xfrm>
          <a:prstGeom prst="rect">
            <a:avLst/>
          </a:prstGeom>
        </p:spPr>
      </p:pic>
      <p:sp>
        <p:nvSpPr>
          <p:cNvPr id="6" name="Дата 3">
            <a:extLst>
              <a:ext uri="{FF2B5EF4-FFF2-40B4-BE49-F238E27FC236}">
                <a16:creationId xmlns:a16="http://schemas.microsoft.com/office/drawing/2014/main" id="{35CFDF2B-2D3B-10B0-4105-72255878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EEBA71B-00DA-4889-BB7D-9F8D67C97056}" type="datetime1">
              <a:rPr lang="en-US" smtClean="0"/>
              <a:t>11/18/2025</a:t>
            </a:fld>
            <a:endParaRPr lang="en-US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2FBB3D29-A774-DB82-7D3E-C4094BA6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Maxim Danilov, @danilovmy</a:t>
            </a:r>
          </a:p>
        </p:txBody>
      </p:sp>
    </p:spTree>
    <p:extLst>
      <p:ext uri="{BB962C8B-B14F-4D97-AF65-F5344CB8AC3E}">
        <p14:creationId xmlns:p14="http://schemas.microsoft.com/office/powerpoint/2010/main" val="8155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de-DE" b="1">
                <a:solidFill>
                  <a:schemeClr val="bg1"/>
                </a:solidFill>
              </a:rPr>
              <a:t>Technical (</a:t>
            </a:r>
            <a:r>
              <a:rPr lang="en-US" b="1">
                <a:solidFill>
                  <a:schemeClr val="bg1"/>
                </a:solidFill>
              </a:rPr>
              <a:t>essential</a:t>
            </a:r>
            <a:r>
              <a:rPr lang="de-DE" b="1">
                <a:solidFill>
                  <a:schemeClr val="bg1"/>
                </a:solidFill>
              </a:rPr>
              <a:t>) Complexity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F99715-F778-6F83-AA7B-7940E2B4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Present choosen technology / algorythm. (</a:t>
            </a:r>
            <a:r>
              <a:rPr lang="en-US" b="1"/>
              <a:t>part of the code as a irreducible</a:t>
            </a:r>
            <a:r>
              <a:rPr lang="de-DE" b="1"/>
              <a:t> block)</a:t>
            </a:r>
            <a:endParaRPr lang="de-DE"/>
          </a:p>
          <a:p>
            <a:pPr marL="0" indent="0">
              <a:buNone/>
            </a:pPr>
            <a:endParaRPr lang="de-DE"/>
          </a:p>
          <a:p>
            <a:r>
              <a:rPr lang="de-DE"/>
              <a:t>Exists as is, can not suddenly appear or dissapears.</a:t>
            </a:r>
          </a:p>
          <a:p>
            <a:endParaRPr lang="en-US"/>
          </a:p>
          <a:p>
            <a:r>
              <a:rPr lang="en-US"/>
              <a:t>Reflected through 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Big </a:t>
            </a:r>
            <a:r>
              <a:rPr lang="en-US" b="1" i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</a:t>
            </a:r>
            <a:r>
              <a:rPr lang="en-US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notation (Matematical Complexity)</a:t>
            </a:r>
            <a:r>
              <a:rPr lang="en-US" b="1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Measurements: CyC (Mackabe index), big_O metrix.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D30C49-DE25-B483-4EB7-E258CD35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6043-D17B-4A4D-9E82-CE1584D6009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8A57CB-6A54-1D08-B1B7-34D36FC1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B619AA-6CEC-87D7-BB1C-7FB10EBE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5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F0E4829-F015-08CA-175E-6AC2CD0FD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sz="3600"/>
              <a:t>O (n)</a:t>
            </a:r>
            <a:endParaRPr lang="en-US" sz="3600"/>
          </a:p>
        </p:txBody>
      </p:sp>
      <p:sp>
        <p:nvSpPr>
          <p:cNvPr id="22" name="Объект 21">
            <a:extLst>
              <a:ext uri="{FF2B5EF4-FFF2-40B4-BE49-F238E27FC236}">
                <a16:creationId xmlns:a16="http://schemas.microsoft.com/office/drawing/2014/main" id="{8A9FECA9-1036-23D1-629F-B9F36AEDED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624E3CAF-3B98-36C1-55FF-6169BE124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3600"/>
              <a:t>O (2</a:t>
            </a:r>
            <a:r>
              <a:rPr lang="de-DE" sz="3600" baseline="30000"/>
              <a:t>n</a:t>
            </a:r>
            <a:r>
              <a:rPr lang="de-DE" sz="3600"/>
              <a:t>) </a:t>
            </a:r>
            <a:endParaRPr lang="en-US" sz="3600"/>
          </a:p>
        </p:txBody>
      </p:sp>
      <p:sp>
        <p:nvSpPr>
          <p:cNvPr id="24" name="Объект 23">
            <a:extLst>
              <a:ext uri="{FF2B5EF4-FFF2-40B4-BE49-F238E27FC236}">
                <a16:creationId xmlns:a16="http://schemas.microsoft.com/office/drawing/2014/main" id="{A716DDB8-AB28-29BF-302C-FBF65ABBF2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B3E8439-649B-9182-4770-EB693E411256}"/>
              </a:ext>
            </a:extLst>
          </p:cNvPr>
          <p:cNvGrpSpPr/>
          <p:nvPr/>
        </p:nvGrpSpPr>
        <p:grpSpPr>
          <a:xfrm>
            <a:off x="146885" y="3002702"/>
            <a:ext cx="5436791" cy="2689333"/>
            <a:chOff x="146885" y="3002702"/>
            <a:chExt cx="5436791" cy="2689333"/>
          </a:xfrm>
        </p:grpSpPr>
        <p:grpSp>
          <p:nvGrpSpPr>
            <p:cNvPr id="19" name="Группа 18">
              <a:extLst>
                <a:ext uri="{FF2B5EF4-FFF2-40B4-BE49-F238E27FC236}">
                  <a16:creationId xmlns:a16="http://schemas.microsoft.com/office/drawing/2014/main" id="{F68D99D8-D46C-C305-27C9-53B3B1D95DBD}"/>
                </a:ext>
              </a:extLst>
            </p:cNvPr>
            <p:cNvGrpSpPr/>
            <p:nvPr/>
          </p:nvGrpSpPr>
          <p:grpSpPr>
            <a:xfrm>
              <a:off x="146885" y="3002702"/>
              <a:ext cx="5436791" cy="2689333"/>
              <a:chOff x="520220" y="2287312"/>
              <a:chExt cx="5436791" cy="2689333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49CF9EBD-DF63-D416-620C-C507DAC66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48"/>
              <a:stretch/>
            </p:blipFill>
            <p:spPr>
              <a:xfrm>
                <a:off x="838200" y="2287312"/>
                <a:ext cx="5118811" cy="2689333"/>
              </a:xfrm>
              <a:prstGeom prst="rect">
                <a:avLst/>
              </a:prstGeom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E1EFA878-F612-192E-1CED-3B1E95F524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4963"/>
              <a:stretch/>
            </p:blipFill>
            <p:spPr>
              <a:xfrm>
                <a:off x="520220" y="2287312"/>
                <a:ext cx="317980" cy="2689333"/>
              </a:xfrm>
              <a:prstGeom prst="rect">
                <a:avLst/>
              </a:prstGeom>
            </p:spPr>
          </p:pic>
        </p:grp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5EF3445-62E9-C73D-8655-1603204B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033" y="3267066"/>
              <a:ext cx="1810700" cy="161933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E55FB3B1-6228-4922-62ED-AA981D980EE5}"/>
              </a:ext>
            </a:extLst>
          </p:cNvPr>
          <p:cNvGrpSpPr/>
          <p:nvPr/>
        </p:nvGrpSpPr>
        <p:grpSpPr>
          <a:xfrm>
            <a:off x="6372227" y="3002702"/>
            <a:ext cx="5672888" cy="2683300"/>
            <a:chOff x="7234013" y="3267065"/>
            <a:chExt cx="3555907" cy="1590898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56B97C46-2A8A-B703-23CF-C6C19D91C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184" r="1689"/>
            <a:stretch/>
          </p:blipFill>
          <p:spPr>
            <a:xfrm>
              <a:off x="7475220" y="3267066"/>
              <a:ext cx="3314700" cy="159089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3FA79CA-03D5-D6F8-5370-6EC3A5D70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3733"/>
            <a:stretch/>
          </p:blipFill>
          <p:spPr>
            <a:xfrm>
              <a:off x="7234013" y="3267065"/>
              <a:ext cx="241207" cy="1590897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DDC2DF3F-E4DE-D2EF-5D5B-3CE48EF7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BE097-4BBA-432D-8B8A-DBF90DF52727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2CC379-71DB-1AC5-CC72-5C37494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5B65AB-6360-C12F-680D-C39C5A8B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29931-C88D-B74C-FBCF-A420A3CD58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/>
              <a:t>Structural Complexity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8588C-7578-309D-B8DF-31C399DF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Relations between parts in projects.  Reflect Applyed programming patterns, Project organizing.</a:t>
            </a:r>
          </a:p>
          <a:p>
            <a:endParaRPr lang="de-DE"/>
          </a:p>
          <a:p>
            <a:r>
              <a:rPr lang="de-DE"/>
              <a:t>Affected on strict Project design.</a:t>
            </a:r>
          </a:p>
          <a:p>
            <a:endParaRPr lang="de-DE"/>
          </a:p>
          <a:p>
            <a:r>
              <a:rPr lang="de-DE"/>
              <a:t>Appears by premature optimisation, breaking YAGNI, or overeinginiering</a:t>
            </a:r>
            <a:r>
              <a:rPr lang="ru-RU"/>
              <a:t> </a:t>
            </a:r>
            <a:r>
              <a:rPr lang="de-DE"/>
              <a:t>by following SOLID</a:t>
            </a:r>
          </a:p>
          <a:p>
            <a:endParaRPr lang="de-DE"/>
          </a:p>
          <a:p>
            <a:r>
              <a:rPr lang="de-DE"/>
              <a:t>Measurements: Mi, C/m or functions counts, Dep‘s index…  </a:t>
            </a:r>
          </a:p>
          <a:p>
            <a:endParaRPr lang="de-DE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E1A408-60A9-B975-0591-87519A76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2C83-C86B-48DE-8F6C-A240D6C9A460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8EEA4-0807-EAF9-061C-782FB4D8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B7FEBE-B99F-7A74-92D6-B4399459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6959D-E4CE-A0E8-A596-18AC121501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de-DE"/>
              <a:t>Example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7F73F4-627C-F05F-E045-11DAB30E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6000" cy="4351338"/>
          </a:xfrm>
        </p:spPr>
        <p:txBody>
          <a:bodyPr>
            <a:normAutofit fontScale="85000" lnSpcReduction="20000"/>
          </a:bodyPr>
          <a:lstStyle/>
          <a:p>
            <a:pPr marL="0" indent="0" algn="r">
              <a:buNone/>
            </a:pPr>
            <a:r>
              <a:rPr lang="de-DE"/>
              <a:t>168 imported objects in 131 import lines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endParaRPr lang="en-US"/>
          </a:p>
          <a:p>
            <a:pPr algn="r"/>
            <a:r>
              <a:rPr lang="en-US" b="1"/>
              <a:t>Django</a:t>
            </a:r>
            <a:r>
              <a:rPr lang="en-US"/>
              <a:t>/db/models/functions/__init__.py :</a:t>
            </a:r>
          </a:p>
          <a:p>
            <a:pPr marL="0" indent="0" algn="r">
              <a:buNone/>
            </a:pPr>
            <a:r>
              <a:rPr lang="en-US"/>
              <a:t>91 imported object in 6 lines</a:t>
            </a:r>
          </a:p>
          <a:p>
            <a:pPr marL="0" indent="0" algn="r">
              <a:buNone/>
            </a:pPr>
            <a:endParaRPr lang="en-US"/>
          </a:p>
          <a:p>
            <a:pPr algn="r"/>
            <a:r>
              <a:rPr lang="en-US" b="1"/>
              <a:t>FastAPI</a:t>
            </a:r>
            <a:r>
              <a:rPr lang="en-US"/>
              <a:t>/dependencies/utils.py:</a:t>
            </a:r>
          </a:p>
          <a:p>
            <a:pPr marL="0" indent="0" algn="r">
              <a:buNone/>
            </a:pPr>
            <a:r>
              <a:rPr lang="en-US"/>
              <a:t>68 object imported in 20 lines.</a:t>
            </a:r>
          </a:p>
        </p:txBody>
      </p:sp>
      <p:pic>
        <p:nvPicPr>
          <p:cNvPr id="13" name="Объект 4">
            <a:extLst>
              <a:ext uri="{FF2B5EF4-FFF2-40B4-BE49-F238E27FC236}">
                <a16:creationId xmlns:a16="http://schemas.microsoft.com/office/drawing/2014/main" id="{660EE472-94D8-4DF2-0649-902412D78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3"/>
          <a:stretch/>
        </p:blipFill>
        <p:spPr>
          <a:xfrm>
            <a:off x="510400" y="1960562"/>
            <a:ext cx="4965700" cy="43513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C8F6E5D-96DB-8CB6-A041-44ACEF648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33" b="-9567"/>
          <a:stretch/>
        </p:blipFill>
        <p:spPr>
          <a:xfrm>
            <a:off x="7344551" y="2430431"/>
            <a:ext cx="4334962" cy="998567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F8B8480-0F59-C77A-F3CC-9B5E41DFDB70}"/>
              </a:ext>
            </a:extLst>
          </p:cNvPr>
          <p:cNvCxnSpPr/>
          <p:nvPr/>
        </p:nvCxnSpPr>
        <p:spPr>
          <a:xfrm>
            <a:off x="5712460" y="2908299"/>
            <a:ext cx="1405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4A7D9FF5-8087-6250-5BF7-1928962E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528B-863D-40CD-ABE0-8249834CADCD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115C3A-63EB-1D97-7118-01EBBE8C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A0800C-DAA6-E61A-02BD-EF809665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Cognitive complexity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39371-CD00-A90A-303A-FF9B603C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Readability</a:t>
            </a:r>
          </a:p>
          <a:p>
            <a:r>
              <a:rPr lang="de-DE"/>
              <a:t>Understandability, ability to reproduce again</a:t>
            </a:r>
          </a:p>
          <a:p>
            <a:endParaRPr lang="de-DE"/>
          </a:p>
          <a:p>
            <a:r>
              <a:rPr lang="de-DE"/>
              <a:t>Affected by code styleguides, correct comments, documentation, </a:t>
            </a:r>
          </a:p>
          <a:p>
            <a:endParaRPr lang="de-DE"/>
          </a:p>
          <a:p>
            <a:r>
              <a:rPr lang="de-DE"/>
              <a:t>Strictly Human oriented metrix</a:t>
            </a:r>
          </a:p>
          <a:p>
            <a:endParaRPr lang="de-DE"/>
          </a:p>
          <a:p>
            <a:r>
              <a:rPr lang="de-DE"/>
              <a:t>Measurements: halstead Metrix, Sonar CgC, DocCoverage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36B5C-08BF-6E31-C7D6-D78F308F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4F625-EA0B-4B67-AF0B-6AB171AFE1F4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39757-9FB2-94F4-C8A1-B5591566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CEA397-703F-50E0-7758-8FF0A703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DE82C8-65B5-9769-1E58-37851AFC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" r="2551"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6" r="95342"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2" t="10075"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086E1211-1B7A-4B5D-D432-2953A6F9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D44DA-4B17-4EFF-A7A0-D4097BE1AEFF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63058AE-2BCC-12CB-56EB-2D05AA89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B12F47-4646-0458-E20C-6D478736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3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DE82C8-65B5-9769-1E58-37851AFC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" r="2551"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6" r="95342"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2" t="10075"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FA4FBE4D-06AB-BF0E-EC08-C0C562EFDE99}"/>
              </a:ext>
            </a:extLst>
          </p:cNvPr>
          <p:cNvSpPr/>
          <p:nvPr/>
        </p:nvSpPr>
        <p:spPr>
          <a:xfrm>
            <a:off x="0" y="2095500"/>
            <a:ext cx="12192000" cy="4081463"/>
          </a:xfrm>
          <a:custGeom>
            <a:avLst/>
            <a:gdLst>
              <a:gd name="connsiteX0" fmla="*/ 361951 w 12192000"/>
              <a:gd name="connsiteY0" fmla="*/ 3416300 h 4081463"/>
              <a:gd name="connsiteX1" fmla="*/ 279400 w 12192000"/>
              <a:gd name="connsiteY1" fmla="*/ 3498851 h 4081463"/>
              <a:gd name="connsiteX2" fmla="*/ 279400 w 12192000"/>
              <a:gd name="connsiteY2" fmla="*/ 3829047 h 4081463"/>
              <a:gd name="connsiteX3" fmla="*/ 361951 w 12192000"/>
              <a:gd name="connsiteY3" fmla="*/ 3911598 h 4081463"/>
              <a:gd name="connsiteX4" fmla="*/ 11830049 w 12192000"/>
              <a:gd name="connsiteY4" fmla="*/ 3911598 h 4081463"/>
              <a:gd name="connsiteX5" fmla="*/ 11912600 w 12192000"/>
              <a:gd name="connsiteY5" fmla="*/ 3829047 h 4081463"/>
              <a:gd name="connsiteX6" fmla="*/ 11912600 w 12192000"/>
              <a:gd name="connsiteY6" fmla="*/ 3498851 h 4081463"/>
              <a:gd name="connsiteX7" fmla="*/ 11830049 w 12192000"/>
              <a:gd name="connsiteY7" fmla="*/ 3416300 h 4081463"/>
              <a:gd name="connsiteX8" fmla="*/ 526922 w 12192000"/>
              <a:gd name="connsiteY8" fmla="*/ 203994 h 4081463"/>
              <a:gd name="connsiteX9" fmla="*/ 279399 w 12192000"/>
              <a:gd name="connsiteY9" fmla="*/ 451517 h 4081463"/>
              <a:gd name="connsiteX10" fmla="*/ 279399 w 12192000"/>
              <a:gd name="connsiteY10" fmla="*/ 1441577 h 4081463"/>
              <a:gd name="connsiteX11" fmla="*/ 526922 w 12192000"/>
              <a:gd name="connsiteY11" fmla="*/ 1689100 h 4081463"/>
              <a:gd name="connsiteX12" fmla="*/ 11665077 w 12192000"/>
              <a:gd name="connsiteY12" fmla="*/ 1689100 h 4081463"/>
              <a:gd name="connsiteX13" fmla="*/ 11912600 w 12192000"/>
              <a:gd name="connsiteY13" fmla="*/ 1441577 h 4081463"/>
              <a:gd name="connsiteX14" fmla="*/ 11912600 w 12192000"/>
              <a:gd name="connsiteY14" fmla="*/ 451517 h 4081463"/>
              <a:gd name="connsiteX15" fmla="*/ 11665077 w 12192000"/>
              <a:gd name="connsiteY15" fmla="*/ 203994 h 4081463"/>
              <a:gd name="connsiteX16" fmla="*/ 680257 w 12192000"/>
              <a:gd name="connsiteY16" fmla="*/ 0 h 4081463"/>
              <a:gd name="connsiteX17" fmla="*/ 11511743 w 12192000"/>
              <a:gd name="connsiteY17" fmla="*/ 0 h 4081463"/>
              <a:gd name="connsiteX18" fmla="*/ 12192000 w 12192000"/>
              <a:gd name="connsiteY18" fmla="*/ 680257 h 4081463"/>
              <a:gd name="connsiteX19" fmla="*/ 12192000 w 12192000"/>
              <a:gd name="connsiteY19" fmla="*/ 3401206 h 4081463"/>
              <a:gd name="connsiteX20" fmla="*/ 11511743 w 12192000"/>
              <a:gd name="connsiteY20" fmla="*/ 4081463 h 4081463"/>
              <a:gd name="connsiteX21" fmla="*/ 680257 w 12192000"/>
              <a:gd name="connsiteY21" fmla="*/ 4081463 h 4081463"/>
              <a:gd name="connsiteX22" fmla="*/ 0 w 12192000"/>
              <a:gd name="connsiteY22" fmla="*/ 3401206 h 4081463"/>
              <a:gd name="connsiteX23" fmla="*/ 0 w 12192000"/>
              <a:gd name="connsiteY23" fmla="*/ 680257 h 4081463"/>
              <a:gd name="connsiteX24" fmla="*/ 680257 w 12192000"/>
              <a:gd name="connsiteY24" fmla="*/ 0 h 408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081463">
                <a:moveTo>
                  <a:pt x="361951" y="3416300"/>
                </a:moveTo>
                <a:cubicBezTo>
                  <a:pt x="316359" y="3416300"/>
                  <a:pt x="279400" y="3453259"/>
                  <a:pt x="279400" y="3498851"/>
                </a:cubicBezTo>
                <a:lnTo>
                  <a:pt x="279400" y="3829047"/>
                </a:lnTo>
                <a:cubicBezTo>
                  <a:pt x="279400" y="3874639"/>
                  <a:pt x="316359" y="3911598"/>
                  <a:pt x="361951" y="3911598"/>
                </a:cubicBezTo>
                <a:lnTo>
                  <a:pt x="11830049" y="3911598"/>
                </a:lnTo>
                <a:cubicBezTo>
                  <a:pt x="11875641" y="3911598"/>
                  <a:pt x="11912600" y="3874639"/>
                  <a:pt x="11912600" y="3829047"/>
                </a:cubicBezTo>
                <a:lnTo>
                  <a:pt x="11912600" y="3498851"/>
                </a:lnTo>
                <a:cubicBezTo>
                  <a:pt x="11912600" y="3453259"/>
                  <a:pt x="11875641" y="3416300"/>
                  <a:pt x="11830049" y="3416300"/>
                </a:cubicBezTo>
                <a:close/>
                <a:moveTo>
                  <a:pt x="526922" y="203994"/>
                </a:moveTo>
                <a:cubicBezTo>
                  <a:pt x="390219" y="203994"/>
                  <a:pt x="279399" y="314814"/>
                  <a:pt x="279399" y="451517"/>
                </a:cubicBezTo>
                <a:lnTo>
                  <a:pt x="279399" y="1441577"/>
                </a:lnTo>
                <a:cubicBezTo>
                  <a:pt x="279399" y="1578280"/>
                  <a:pt x="390219" y="1689100"/>
                  <a:pt x="526922" y="1689100"/>
                </a:cubicBezTo>
                <a:lnTo>
                  <a:pt x="11665077" y="1689100"/>
                </a:lnTo>
                <a:cubicBezTo>
                  <a:pt x="11801780" y="1689100"/>
                  <a:pt x="11912600" y="1578280"/>
                  <a:pt x="11912600" y="1441577"/>
                </a:cubicBezTo>
                <a:lnTo>
                  <a:pt x="11912600" y="451517"/>
                </a:lnTo>
                <a:cubicBezTo>
                  <a:pt x="11912600" y="314814"/>
                  <a:pt x="11801780" y="203994"/>
                  <a:pt x="11665077" y="203994"/>
                </a:cubicBezTo>
                <a:close/>
                <a:moveTo>
                  <a:pt x="680257" y="0"/>
                </a:moveTo>
                <a:lnTo>
                  <a:pt x="11511743" y="0"/>
                </a:lnTo>
                <a:cubicBezTo>
                  <a:pt x="11887439" y="0"/>
                  <a:pt x="12192000" y="304561"/>
                  <a:pt x="12192000" y="680257"/>
                </a:cubicBezTo>
                <a:lnTo>
                  <a:pt x="12192000" y="3401206"/>
                </a:lnTo>
                <a:cubicBezTo>
                  <a:pt x="12192000" y="3776902"/>
                  <a:pt x="11887439" y="4081463"/>
                  <a:pt x="11511743" y="4081463"/>
                </a:cubicBezTo>
                <a:lnTo>
                  <a:pt x="680257" y="4081463"/>
                </a:lnTo>
                <a:cubicBezTo>
                  <a:pt x="304561" y="4081463"/>
                  <a:pt x="0" y="3776902"/>
                  <a:pt x="0" y="3401206"/>
                </a:cubicBezTo>
                <a:lnTo>
                  <a:pt x="0" y="680257"/>
                </a:lnTo>
                <a:cubicBezTo>
                  <a:pt x="0" y="304561"/>
                  <a:pt x="304561" y="0"/>
                  <a:pt x="680257" y="0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D283573-B10D-CB5A-3A75-EF98E986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AD6D2-883F-49FB-A520-7DE5DC26761D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7324A4-43D4-B1FB-5B97-A58C442B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2D7838-571D-5669-46D0-2C4A169D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4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41C4C-37D5-0C75-FDDE-E772E23B33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/>
              <a:t>Example: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48DE82C8-65B5-9769-1E58-37851AFC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1F892C-D44D-4BA2-474C-A72355F03EE7}"/>
              </a:ext>
            </a:extLst>
          </p:cNvPr>
          <p:cNvGrpSpPr/>
          <p:nvPr/>
        </p:nvGrpSpPr>
        <p:grpSpPr>
          <a:xfrm>
            <a:off x="279400" y="2299494"/>
            <a:ext cx="11633200" cy="3707606"/>
            <a:chOff x="665414" y="2095499"/>
            <a:chExt cx="10993186" cy="3403600"/>
          </a:xfrm>
        </p:grpSpPr>
        <p:pic>
          <p:nvPicPr>
            <p:cNvPr id="14" name="Объект 4">
              <a:extLst>
                <a:ext uri="{FF2B5EF4-FFF2-40B4-BE49-F238E27FC236}">
                  <a16:creationId xmlns:a16="http://schemas.microsoft.com/office/drawing/2014/main" id="{537C06E3-0063-3928-2262-98E0A42E2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10" r="2551"/>
            <a:stretch/>
          </p:blipFill>
          <p:spPr>
            <a:xfrm>
              <a:off x="1079500" y="2095500"/>
              <a:ext cx="10579100" cy="3403599"/>
            </a:xfrm>
            <a:prstGeom prst="rect">
              <a:avLst/>
            </a:prstGeom>
          </p:spPr>
        </p:pic>
        <p:pic>
          <p:nvPicPr>
            <p:cNvPr id="15" name="Объект 4">
              <a:extLst>
                <a:ext uri="{FF2B5EF4-FFF2-40B4-BE49-F238E27FC236}">
                  <a16:creationId xmlns:a16="http://schemas.microsoft.com/office/drawing/2014/main" id="{4BFA1BB7-D76A-10FF-1840-7678D6CAD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6" r="95342"/>
            <a:stretch/>
          </p:blipFill>
          <p:spPr>
            <a:xfrm>
              <a:off x="665414" y="2095499"/>
              <a:ext cx="414085" cy="3403599"/>
            </a:xfrm>
            <a:prstGeom prst="rect">
              <a:avLst/>
            </a:prstGeom>
          </p:spPr>
        </p:pic>
        <p:pic>
          <p:nvPicPr>
            <p:cNvPr id="16" name="Объект 4">
              <a:extLst>
                <a:ext uri="{FF2B5EF4-FFF2-40B4-BE49-F238E27FC236}">
                  <a16:creationId xmlns:a16="http://schemas.microsoft.com/office/drawing/2014/main" id="{2154A1EF-B757-C330-2D64-DF33F6F3C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2" t="10075"/>
            <a:stretch/>
          </p:blipFill>
          <p:spPr>
            <a:xfrm>
              <a:off x="1079500" y="2438399"/>
              <a:ext cx="10579100" cy="3060699"/>
            </a:xfrm>
            <a:prstGeom prst="rect">
              <a:avLst/>
            </a:prstGeom>
          </p:spPr>
        </p:pic>
      </p:grp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523794E7-DE31-1467-5063-28EBF2672A53}"/>
              </a:ext>
            </a:extLst>
          </p:cNvPr>
          <p:cNvSpPr/>
          <p:nvPr/>
        </p:nvSpPr>
        <p:spPr>
          <a:xfrm>
            <a:off x="0" y="2095500"/>
            <a:ext cx="12192000" cy="4081463"/>
          </a:xfrm>
          <a:custGeom>
            <a:avLst/>
            <a:gdLst>
              <a:gd name="connsiteX0" fmla="*/ 469903 w 12192000"/>
              <a:gd name="connsiteY0" fmla="*/ 1955800 h 4081463"/>
              <a:gd name="connsiteX1" fmla="*/ 279399 w 12192000"/>
              <a:gd name="connsiteY1" fmla="*/ 2146304 h 4081463"/>
              <a:gd name="connsiteX2" fmla="*/ 279399 w 12192000"/>
              <a:gd name="connsiteY2" fmla="*/ 2908296 h 4081463"/>
              <a:gd name="connsiteX3" fmla="*/ 469903 w 12192000"/>
              <a:gd name="connsiteY3" fmla="*/ 3098800 h 4081463"/>
              <a:gd name="connsiteX4" fmla="*/ 11722096 w 12192000"/>
              <a:gd name="connsiteY4" fmla="*/ 3098800 h 4081463"/>
              <a:gd name="connsiteX5" fmla="*/ 11912600 w 12192000"/>
              <a:gd name="connsiteY5" fmla="*/ 2908296 h 4081463"/>
              <a:gd name="connsiteX6" fmla="*/ 11912600 w 12192000"/>
              <a:gd name="connsiteY6" fmla="*/ 2146304 h 4081463"/>
              <a:gd name="connsiteX7" fmla="*/ 11722096 w 12192000"/>
              <a:gd name="connsiteY7" fmla="*/ 1955800 h 4081463"/>
              <a:gd name="connsiteX8" fmla="*/ 680257 w 12192000"/>
              <a:gd name="connsiteY8" fmla="*/ 0 h 4081463"/>
              <a:gd name="connsiteX9" fmla="*/ 11511743 w 12192000"/>
              <a:gd name="connsiteY9" fmla="*/ 0 h 4081463"/>
              <a:gd name="connsiteX10" fmla="*/ 12192000 w 12192000"/>
              <a:gd name="connsiteY10" fmla="*/ 680257 h 4081463"/>
              <a:gd name="connsiteX11" fmla="*/ 12192000 w 12192000"/>
              <a:gd name="connsiteY11" fmla="*/ 3401206 h 4081463"/>
              <a:gd name="connsiteX12" fmla="*/ 11511743 w 12192000"/>
              <a:gd name="connsiteY12" fmla="*/ 4081463 h 4081463"/>
              <a:gd name="connsiteX13" fmla="*/ 680257 w 12192000"/>
              <a:gd name="connsiteY13" fmla="*/ 4081463 h 4081463"/>
              <a:gd name="connsiteX14" fmla="*/ 0 w 12192000"/>
              <a:gd name="connsiteY14" fmla="*/ 3401206 h 4081463"/>
              <a:gd name="connsiteX15" fmla="*/ 0 w 12192000"/>
              <a:gd name="connsiteY15" fmla="*/ 680257 h 4081463"/>
              <a:gd name="connsiteX16" fmla="*/ 680257 w 12192000"/>
              <a:gd name="connsiteY16" fmla="*/ 0 h 408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4081463">
                <a:moveTo>
                  <a:pt x="469903" y="1955800"/>
                </a:moveTo>
                <a:cubicBezTo>
                  <a:pt x="364691" y="1955800"/>
                  <a:pt x="279399" y="2041092"/>
                  <a:pt x="279399" y="2146304"/>
                </a:cubicBezTo>
                <a:lnTo>
                  <a:pt x="279399" y="2908296"/>
                </a:lnTo>
                <a:cubicBezTo>
                  <a:pt x="279399" y="3013508"/>
                  <a:pt x="364691" y="3098800"/>
                  <a:pt x="469903" y="3098800"/>
                </a:cubicBezTo>
                <a:lnTo>
                  <a:pt x="11722096" y="3098800"/>
                </a:lnTo>
                <a:cubicBezTo>
                  <a:pt x="11827308" y="3098800"/>
                  <a:pt x="11912600" y="3013508"/>
                  <a:pt x="11912600" y="2908296"/>
                </a:cubicBezTo>
                <a:lnTo>
                  <a:pt x="11912600" y="2146304"/>
                </a:lnTo>
                <a:cubicBezTo>
                  <a:pt x="11912600" y="2041092"/>
                  <a:pt x="11827308" y="1955800"/>
                  <a:pt x="11722096" y="1955800"/>
                </a:cubicBezTo>
                <a:close/>
                <a:moveTo>
                  <a:pt x="680257" y="0"/>
                </a:moveTo>
                <a:lnTo>
                  <a:pt x="11511743" y="0"/>
                </a:lnTo>
                <a:cubicBezTo>
                  <a:pt x="11887439" y="0"/>
                  <a:pt x="12192000" y="304561"/>
                  <a:pt x="12192000" y="680257"/>
                </a:cubicBezTo>
                <a:lnTo>
                  <a:pt x="12192000" y="3401206"/>
                </a:lnTo>
                <a:cubicBezTo>
                  <a:pt x="12192000" y="3776902"/>
                  <a:pt x="11887439" y="4081463"/>
                  <a:pt x="11511743" y="4081463"/>
                </a:cubicBezTo>
                <a:lnTo>
                  <a:pt x="680257" y="4081463"/>
                </a:lnTo>
                <a:cubicBezTo>
                  <a:pt x="304561" y="4081463"/>
                  <a:pt x="0" y="3776902"/>
                  <a:pt x="0" y="3401206"/>
                </a:cubicBezTo>
                <a:lnTo>
                  <a:pt x="0" y="680257"/>
                </a:lnTo>
                <a:cubicBezTo>
                  <a:pt x="0" y="304561"/>
                  <a:pt x="304561" y="0"/>
                  <a:pt x="680257" y="0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33B337-E885-76CB-2CC5-411A9F58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1264-DD1E-4E69-B161-71242DFDA57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E6376E-16AF-D38F-79D9-7F4FC208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C6299A-9474-90B3-31EC-94DE2F0C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10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29931-C88D-B74C-FBCF-A420A3CD58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/>
              <a:t>Accidental Complexity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8588C-7578-309D-B8DF-31C399DF5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Compromisses dues Unaligned codeparts</a:t>
            </a:r>
          </a:p>
          <a:p>
            <a:r>
              <a:rPr lang="de-DE"/>
              <a:t>MVP converted to permanent solution.</a:t>
            </a:r>
          </a:p>
          <a:p>
            <a:endParaRPr lang="de-DE"/>
          </a:p>
          <a:p>
            <a:r>
              <a:rPr lang="de-DE"/>
              <a:t>Affected on strict Schemas and specifications.</a:t>
            </a:r>
          </a:p>
          <a:p>
            <a:endParaRPr lang="de-DE"/>
          </a:p>
          <a:p>
            <a:r>
              <a:rPr lang="de-DE"/>
              <a:t>More appears in startup/ AI-assisted projects. Increases implicitly</a:t>
            </a:r>
            <a:r>
              <a:rPr lang="ru-RU"/>
              <a:t>.</a:t>
            </a:r>
            <a:endParaRPr lang="de-DE"/>
          </a:p>
          <a:p>
            <a:endParaRPr lang="de-DE"/>
          </a:p>
          <a:p>
            <a:r>
              <a:rPr lang="de-DE"/>
              <a:t>Measurements: unusual activity and Code churns in local places.</a:t>
            </a:r>
          </a:p>
          <a:p>
            <a:endParaRPr lang="de-DE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19E1A4-ADF0-5A98-5177-7CE1511D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7692F-EED8-492B-A34F-43770B11DAA7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CA2EA3-90CE-7BBA-1114-40B6B11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2E259F-E4E5-468C-3A1D-522E11BE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4766F-B882-E788-0616-7968D8B10C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de-DE"/>
              <a:t>Example:</a:t>
            </a:r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BF3A698-5049-61F6-5F56-D974854A3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00"/>
          <a:stretch/>
        </p:blipFill>
        <p:spPr>
          <a:xfrm>
            <a:off x="1312444" y="1905000"/>
            <a:ext cx="8847556" cy="3952785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D2F0D09-4BFE-6836-E344-358EF4A40DC3}"/>
              </a:ext>
            </a:extLst>
          </p:cNvPr>
          <p:cNvSpPr/>
          <p:nvPr/>
        </p:nvSpPr>
        <p:spPr>
          <a:xfrm>
            <a:off x="1312444" y="1822232"/>
            <a:ext cx="8847556" cy="1200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6D1E1D-1897-71AE-F538-DE9D23E8B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52" y="3046031"/>
            <a:ext cx="2083472" cy="38296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82477823-A173-286C-E2D5-BA42F204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5DB5-C065-464B-889E-A0755FCEF621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B1CE64-B8AA-772F-FCFB-087B238C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86670-22BC-8B10-2AF9-43AF553A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9C0B2-08F4-D502-0BDA-5EC70BE0604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Who I am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F00E98-E18E-A976-2CFD-4647B278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Maxim</a:t>
            </a:r>
          </a:p>
          <a:p>
            <a:r>
              <a:rPr lang="en-US"/>
              <a:t>29 years in commercial software development</a:t>
            </a:r>
          </a:p>
          <a:p>
            <a:r>
              <a:rPr lang="en-US"/>
              <a:t>11 years with </a:t>
            </a:r>
            <a:r>
              <a:rPr lang="de-DE"/>
              <a:t>Python</a:t>
            </a:r>
          </a:p>
          <a:p>
            <a:r>
              <a:rPr lang="de-DE"/>
              <a:t>9 years with reactive frontend frameworks.</a:t>
            </a:r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r>
              <a:rPr lang="en-US"/>
              <a:t>I am a mentor for developers </a:t>
            </a:r>
            <a:r>
              <a:rPr lang="de-DE">
                <a:solidFill>
                  <a:srgbClr val="0070C0"/>
                </a:solidFill>
              </a:rPr>
              <a:t>ADPlist.org 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06E08C-223E-C95A-4142-D857B2DB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BA71B-00DA-4889-BB7D-9F8D67C97056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DB71950-9E3A-04B5-56A5-6FBA8FD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6B58F4-BD1B-C2F8-2A38-B865C438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53F23-9144-AFB8-CFA0-1FCB0595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48" y="2975211"/>
            <a:ext cx="3201751" cy="320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4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Metrix of 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From obivious to rare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ED71CC9-4DDB-930E-BDBD-9D3FCC2C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ADC3-B9D6-41A9-A9C8-1BC0015F5DC0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718AFC-1F60-AB0D-A3C3-54C872AB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7489CD-E5C7-332E-CEA4-73FFE43D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5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 general metrix 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AE5E6-BD0F-47B8-AD85-8659854A42E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E40D040-43AE-8845-E352-DF43E414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1959"/>
            <a:ext cx="3200400" cy="146500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de-DE"/>
              <a:t>LOC</a:t>
            </a:r>
          </a:p>
          <a:p>
            <a:pPr marL="0" indent="0" algn="ctr">
              <a:buNone/>
            </a:pPr>
            <a:r>
              <a:rPr lang="de-DE"/>
              <a:t>Source code</a:t>
            </a:r>
          </a:p>
          <a:p>
            <a:pPr marL="0" indent="0" algn="ctr">
              <a:buNone/>
            </a:pPr>
            <a:r>
              <a:rPr lang="de-DE"/>
              <a:t>To  share it for all 😎 </a:t>
            </a:r>
            <a:endParaRPr lang="en-US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1AA0644C-263D-2D29-332D-F5204F8A6CBA}"/>
              </a:ext>
            </a:extLst>
          </p:cNvPr>
          <p:cNvGrpSpPr/>
          <p:nvPr/>
        </p:nvGrpSpPr>
        <p:grpSpPr>
          <a:xfrm>
            <a:off x="910389" y="1732353"/>
            <a:ext cx="3128211" cy="2886478"/>
            <a:chOff x="1283368" y="2155909"/>
            <a:chExt cx="3128211" cy="2886478"/>
          </a:xfrm>
        </p:grpSpPr>
        <p:pic>
          <p:nvPicPr>
            <p:cNvPr id="16" name="Объект 7">
              <a:extLst>
                <a:ext uri="{FF2B5EF4-FFF2-40B4-BE49-F238E27FC236}">
                  <a16:creationId xmlns:a16="http://schemas.microsoft.com/office/drawing/2014/main" id="{071D757B-32F9-25C9-4D2B-7A9DC922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35" r="8733"/>
            <a:stretch/>
          </p:blipFill>
          <p:spPr>
            <a:xfrm>
              <a:off x="1556084" y="2155909"/>
              <a:ext cx="2855495" cy="2886478"/>
            </a:xfrm>
            <a:prstGeom prst="rect">
              <a:avLst/>
            </a:prstGeom>
          </p:spPr>
        </p:pic>
        <p:pic>
          <p:nvPicPr>
            <p:cNvPr id="17" name="Объект 7">
              <a:extLst>
                <a:ext uri="{FF2B5EF4-FFF2-40B4-BE49-F238E27FC236}">
                  <a16:creationId xmlns:a16="http://schemas.microsoft.com/office/drawing/2014/main" id="{DDB5CAE7-89AD-5E29-FCD7-2C419E83E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55" r="87080"/>
            <a:stretch/>
          </p:blipFill>
          <p:spPr>
            <a:xfrm>
              <a:off x="1283368" y="2155909"/>
              <a:ext cx="272716" cy="2886478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230D1FE-9432-D70F-03DB-F5C43E3FC2A5}"/>
              </a:ext>
            </a:extLst>
          </p:cNvPr>
          <p:cNvGrpSpPr/>
          <p:nvPr/>
        </p:nvGrpSpPr>
        <p:grpSpPr>
          <a:xfrm>
            <a:off x="4832438" y="2070538"/>
            <a:ext cx="2810643" cy="2210108"/>
            <a:chOff x="5596239" y="2494094"/>
            <a:chExt cx="2810643" cy="2210108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E3BE16EB-C8E6-A51B-355D-BE137A6F0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005" r="22052"/>
            <a:stretch/>
          </p:blipFill>
          <p:spPr>
            <a:xfrm>
              <a:off x="5868955" y="2494094"/>
              <a:ext cx="2537927" cy="2210108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727424C-5995-02A5-7B47-78B6576D5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914"/>
            <a:stretch/>
          </p:blipFill>
          <p:spPr>
            <a:xfrm>
              <a:off x="5596239" y="2494094"/>
              <a:ext cx="272716" cy="2210108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CD171C2-17B9-DABB-4096-546B99521154}"/>
              </a:ext>
            </a:extLst>
          </p:cNvPr>
          <p:cNvGrpSpPr/>
          <p:nvPr/>
        </p:nvGrpSpPr>
        <p:grpSpPr>
          <a:xfrm>
            <a:off x="8329612" y="2732617"/>
            <a:ext cx="3096377" cy="885950"/>
            <a:chOff x="8329612" y="2543050"/>
            <a:chExt cx="3096377" cy="885950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1458581-680D-4882-DF95-28B4937FB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44"/>
            <a:stretch/>
          </p:blipFill>
          <p:spPr>
            <a:xfrm>
              <a:off x="8547986" y="2543051"/>
              <a:ext cx="2878003" cy="88594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9AF33F0-35D2-3C3A-A891-C9CAE58A92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9" r="89679"/>
            <a:stretch/>
          </p:blipFill>
          <p:spPr>
            <a:xfrm>
              <a:off x="8329612" y="2543050"/>
              <a:ext cx="218373" cy="885949"/>
            </a:xfrm>
            <a:prstGeom prst="rect">
              <a:avLst/>
            </a:prstGeom>
          </p:spPr>
        </p:pic>
      </p:grpSp>
      <p:sp>
        <p:nvSpPr>
          <p:cNvPr id="30" name="Объект 14">
            <a:extLst>
              <a:ext uri="{FF2B5EF4-FFF2-40B4-BE49-F238E27FC236}">
                <a16:creationId xmlns:a16="http://schemas.microsoft.com/office/drawing/2014/main" id="{E0BB3AEE-857C-2727-2236-6D0A0E445839}"/>
              </a:ext>
            </a:extLst>
          </p:cNvPr>
          <p:cNvSpPr txBox="1">
            <a:spLocks/>
          </p:cNvSpPr>
          <p:nvPr/>
        </p:nvSpPr>
        <p:spPr>
          <a:xfrm>
            <a:off x="4773917" y="4553161"/>
            <a:ext cx="3200400" cy="1465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SLOC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Cleaned source code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Used in Metrix 🤓</a:t>
            </a:r>
            <a:endParaRPr lang="en-US"/>
          </a:p>
        </p:txBody>
      </p:sp>
      <p:sp>
        <p:nvSpPr>
          <p:cNvPr id="31" name="Объект 14">
            <a:extLst>
              <a:ext uri="{FF2B5EF4-FFF2-40B4-BE49-F238E27FC236}">
                <a16:creationId xmlns:a16="http://schemas.microsoft.com/office/drawing/2014/main" id="{387CE32D-F44B-FB45-4EC9-815F8172A72F}"/>
              </a:ext>
            </a:extLst>
          </p:cNvPr>
          <p:cNvSpPr txBox="1">
            <a:spLocks/>
          </p:cNvSpPr>
          <p:nvPr/>
        </p:nvSpPr>
        <p:spPr>
          <a:xfrm>
            <a:off x="8275270" y="3998119"/>
            <a:ext cx="3200400" cy="14650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LOC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Code itself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/>
              <a:t>Reality 🥺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</a:t>
            </a:r>
            <a:r>
              <a:rPr lang="ru-RU"/>
              <a:t> </a:t>
            </a:r>
            <a:r>
              <a:rPr lang="de-DE"/>
              <a:t>example:</a:t>
            </a:r>
            <a:r>
              <a:rPr lang="en-US"/>
              <a:t> </a:t>
            </a:r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38790-5ECC-4BB6-A7F9-48EB4E29E34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AEBE21-0E6D-7AA3-200F-DAF8396A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git clone https://github.com/danilovmy/dependency-extractor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7E57EC-BB4C-5AB8-5886-A61A73A8D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03" b="15816"/>
          <a:stretch/>
        </p:blipFill>
        <p:spPr>
          <a:xfrm>
            <a:off x="679249" y="5744463"/>
            <a:ext cx="7588451" cy="2771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A42BDA-9825-B676-67E8-B59BA9B9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9" y="2357558"/>
            <a:ext cx="10515600" cy="272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en-US"/>
              <a:t>LOC, SLOC, LLOC – </a:t>
            </a:r>
            <a:r>
              <a:rPr lang="de-DE"/>
              <a:t>🤖</a:t>
            </a:r>
            <a:r>
              <a:rPr lang="en-US"/>
              <a:t> vs </a:t>
            </a:r>
            <a:r>
              <a:rPr lang="de-DE"/>
              <a:t>🧑:</a:t>
            </a:r>
            <a:r>
              <a:rPr lang="en-US"/>
              <a:t> </a:t>
            </a:r>
            <a:endParaRPr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7C37002-D4AE-0461-C4AC-1C121CE8A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400"/>
              <a:t>🤖</a:t>
            </a:r>
            <a:endParaRPr lang="en-US" sz="440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BAEBE21-0E6D-7AA3-200F-DAF8396AF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DCE0EF5B-B772-1536-C73A-3FBA209A4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400"/>
              <a:t>🧑</a:t>
            </a:r>
            <a:endParaRPr lang="en-US" sz="440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A521E12A-8E22-AAA7-745F-4015B68098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65143" y="2671762"/>
            <a:ext cx="4417443" cy="2161728"/>
          </a:xfr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D2F5C5DE-B46C-E04D-F93D-E175AC15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6EF0-F2D3-472D-A625-759FB7EB2F3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6E600-BD77-EACA-E158-30F84B1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AD7A0-CBA6-BC44-057F-1A37591C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700C42-1266-0FD3-0B39-0B6F27D8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1" y="2672373"/>
            <a:ext cx="5987256" cy="216172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F5042B2-77A5-CB50-B9AB-40D0A13D8B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" t="28049" r="3828" b="29805"/>
          <a:stretch/>
        </p:blipFill>
        <p:spPr>
          <a:xfrm>
            <a:off x="1604336" y="5000788"/>
            <a:ext cx="2811576" cy="1275490"/>
          </a:xfrm>
          <a:custGeom>
            <a:avLst/>
            <a:gdLst>
              <a:gd name="connsiteX0" fmla="*/ 478275 w 2811576"/>
              <a:gd name="connsiteY0" fmla="*/ 0 h 1275490"/>
              <a:gd name="connsiteX1" fmla="*/ 2559312 w 2811576"/>
              <a:gd name="connsiteY1" fmla="*/ 0 h 1275490"/>
              <a:gd name="connsiteX2" fmla="*/ 2586246 w 2811576"/>
              <a:gd name="connsiteY2" fmla="*/ 4106 h 1275490"/>
              <a:gd name="connsiteX3" fmla="*/ 2688883 w 2811576"/>
              <a:gd name="connsiteY3" fmla="*/ 39563 h 1275490"/>
              <a:gd name="connsiteX4" fmla="*/ 2722336 w 2811576"/>
              <a:gd name="connsiteY4" fmla="*/ 697485 h 1275490"/>
              <a:gd name="connsiteX5" fmla="*/ 2503636 w 2811576"/>
              <a:gd name="connsiteY5" fmla="*/ 1239093 h 1275490"/>
              <a:gd name="connsiteX6" fmla="*/ 2418302 w 2811576"/>
              <a:gd name="connsiteY6" fmla="*/ 1275490 h 1275490"/>
              <a:gd name="connsiteX7" fmla="*/ 388846 w 2811576"/>
              <a:gd name="connsiteY7" fmla="*/ 1275490 h 1275490"/>
              <a:gd name="connsiteX8" fmla="*/ 339809 w 2811576"/>
              <a:gd name="connsiteY8" fmla="*/ 1230392 h 1275490"/>
              <a:gd name="connsiteX9" fmla="*/ 112951 w 2811576"/>
              <a:gd name="connsiteY9" fmla="*/ 563671 h 1275490"/>
              <a:gd name="connsiteX10" fmla="*/ 112951 w 2811576"/>
              <a:gd name="connsiteY10" fmla="*/ 61866 h 1275490"/>
              <a:gd name="connsiteX11" fmla="*/ 341115 w 2811576"/>
              <a:gd name="connsiteY11" fmla="*/ 11163 h 127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1576" h="1275490">
                <a:moveTo>
                  <a:pt x="478275" y="0"/>
                </a:moveTo>
                <a:lnTo>
                  <a:pt x="2559312" y="0"/>
                </a:lnTo>
                <a:lnTo>
                  <a:pt x="2586246" y="4106"/>
                </a:lnTo>
                <a:cubicBezTo>
                  <a:pt x="2626361" y="13282"/>
                  <a:pt x="2661005" y="24927"/>
                  <a:pt x="2688883" y="39563"/>
                </a:cubicBezTo>
                <a:cubicBezTo>
                  <a:pt x="2911907" y="156651"/>
                  <a:pt x="2772516" y="489329"/>
                  <a:pt x="2722336" y="697485"/>
                </a:cubicBezTo>
                <a:cubicBezTo>
                  <a:pt x="2678429" y="879622"/>
                  <a:pt x="2731281" y="1108716"/>
                  <a:pt x="2503636" y="1239093"/>
                </a:cubicBezTo>
                <a:lnTo>
                  <a:pt x="2418302" y="1275490"/>
                </a:lnTo>
                <a:lnTo>
                  <a:pt x="388846" y="1275490"/>
                </a:lnTo>
                <a:lnTo>
                  <a:pt x="339809" y="1230392"/>
                </a:lnTo>
                <a:cubicBezTo>
                  <a:pt x="178465" y="1035855"/>
                  <a:pt x="168707" y="728152"/>
                  <a:pt x="112951" y="563671"/>
                </a:cubicBezTo>
                <a:cubicBezTo>
                  <a:pt x="38610" y="344364"/>
                  <a:pt x="-98922" y="156652"/>
                  <a:pt x="112951" y="61866"/>
                </a:cubicBezTo>
                <a:cubicBezTo>
                  <a:pt x="165919" y="38170"/>
                  <a:pt x="245256" y="22024"/>
                  <a:pt x="341115" y="1116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628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McCabe index (</a:t>
            </a:r>
            <a:r>
              <a:rPr lang="de-DE" b="1">
                <a:solidFill>
                  <a:schemeClr val="bg1"/>
                </a:solidFill>
              </a:rPr>
              <a:t>TC</a:t>
            </a:r>
            <a:r>
              <a:rPr lang="ru-RU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DF0297A5-125D-76AE-BFFC-B3E06AB0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268" cy="4351338"/>
          </a:xfrm>
        </p:spPr>
        <p:txBody>
          <a:bodyPr>
            <a:normAutofit lnSpcReduction="10000"/>
          </a:bodyPr>
          <a:lstStyle/>
          <a:p>
            <a:r>
              <a:rPr lang="de-DE"/>
              <a:t>Reflexed quantity of decision points.</a:t>
            </a:r>
          </a:p>
          <a:p>
            <a:endParaRPr lang="de-DE"/>
          </a:p>
          <a:p>
            <a:r>
              <a:rPr lang="de-DE"/>
              <a:t>Give penalty for every logical structure.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use less effective constructions To achieve better results.</a:t>
            </a:r>
          </a:p>
          <a:p>
            <a:endParaRPr lang="de-DE"/>
          </a:p>
          <a:p>
            <a:r>
              <a:rPr lang="de-DE"/>
              <a:t>Can be used in prompts: </a:t>
            </a:r>
          </a:p>
          <a:p>
            <a:pPr marL="0" indent="0">
              <a:buNone/>
            </a:pPr>
            <a:r>
              <a:rPr lang="de-DE"/>
              <a:t>„write a code with CyC less than 10“</a:t>
            </a:r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endParaRPr lang="en-US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D1E33DD-BDC6-7EB4-03EF-30CE59D7DA16}"/>
              </a:ext>
            </a:extLst>
          </p:cNvPr>
          <p:cNvGrpSpPr/>
          <p:nvPr/>
        </p:nvGrpSpPr>
        <p:grpSpPr>
          <a:xfrm>
            <a:off x="7712925" y="1906858"/>
            <a:ext cx="4177990" cy="3902927"/>
            <a:chOff x="1178311" y="2074126"/>
            <a:chExt cx="4177990" cy="3902927"/>
          </a:xfrm>
        </p:grpSpPr>
        <p:pic>
          <p:nvPicPr>
            <p:cNvPr id="9" name="Объект 4">
              <a:extLst>
                <a:ext uri="{FF2B5EF4-FFF2-40B4-BE49-F238E27FC236}">
                  <a16:creationId xmlns:a16="http://schemas.microsoft.com/office/drawing/2014/main" id="{60609E32-A58E-F223-53CF-62A80EF3C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9" t="5968" r="60342" b="4337"/>
            <a:stretch/>
          </p:blipFill>
          <p:spPr>
            <a:xfrm>
              <a:off x="1178311" y="2074126"/>
              <a:ext cx="1988635" cy="3902927"/>
            </a:xfrm>
            <a:prstGeom prst="rect">
              <a:avLst/>
            </a:prstGeom>
          </p:spPr>
        </p:pic>
        <p:pic>
          <p:nvPicPr>
            <p:cNvPr id="10" name="Объект 4">
              <a:extLst>
                <a:ext uri="{FF2B5EF4-FFF2-40B4-BE49-F238E27FC236}">
                  <a16:creationId xmlns:a16="http://schemas.microsoft.com/office/drawing/2014/main" id="{49319ADA-5265-29DA-8EED-C2A272CBD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87" t="5968" r="6376" b="4337"/>
            <a:stretch/>
          </p:blipFill>
          <p:spPr>
            <a:xfrm>
              <a:off x="3166946" y="2074126"/>
              <a:ext cx="2189355" cy="3902927"/>
            </a:xfrm>
            <a:prstGeom prst="rect">
              <a:avLst/>
            </a:prstGeom>
          </p:spPr>
        </p:pic>
      </p:grpSp>
      <p:sp>
        <p:nvSpPr>
          <p:cNvPr id="3" name="Дата 2">
            <a:extLst>
              <a:ext uri="{FF2B5EF4-FFF2-40B4-BE49-F238E27FC236}">
                <a16:creationId xmlns:a16="http://schemas.microsoft.com/office/drawing/2014/main" id="{A8791765-3FA6-EB5B-CEC2-5CD216DB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6F44-83D9-40F1-8735-51D0AB30F4A3}" type="datetime1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7E4A5E-9066-4FCA-4D58-E849A843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2E0AFA-CBC9-EE3D-E4CA-89DC1706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D3E2A-A4C7-5943-C737-8072AFFDDD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Class / Func index (TC, </a:t>
            </a:r>
            <a:r>
              <a:rPr lang="de-DE">
                <a:solidFill>
                  <a:schemeClr val="bg1"/>
                </a:solidFill>
              </a:rPr>
              <a:t>SC</a:t>
            </a:r>
            <a:r>
              <a:rPr lang="ru-RU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F99715-F778-6F83-AA7B-7940E2B44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/>
              <a:t>&gt; </a:t>
            </a:r>
            <a:r>
              <a:rPr lang="de-DE" b="1">
                <a:latin typeface="Courier New" panose="02070309020205020404" pitchFamily="49" charset="0"/>
                <a:cs typeface="Courier New" panose="02070309020205020404" pitchFamily="49" charset="0"/>
              </a:rPr>
              <a:t>python stats.py legacy_django -r</a:t>
            </a: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Anemic Classes, God Classes and Heavy function compositions.</a:t>
            </a:r>
          </a:p>
          <a:p>
            <a:pPr marL="514350" indent="-514350">
              <a:buAutoNum type="arabicPeriod"/>
            </a:pPr>
            <a:r>
              <a:rPr lang="en-US"/>
              <a:t>Programming paradigm (61% Cb vs 39%Fb)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- </a:t>
            </a:r>
            <a:r>
              <a:rPr lang="de-DE"/>
              <a:t>Broken by functions composition</a:t>
            </a:r>
            <a:endParaRPr lang="ru-RU"/>
          </a:p>
          <a:p>
            <a:pPr marL="0" indent="0">
              <a:buNone/>
            </a:pPr>
            <a:r>
              <a:rPr lang="de-DE"/>
              <a:t>- Pytest/Unittests should not be counted.</a:t>
            </a:r>
            <a:endParaRPr lang="en-US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8E109AD-3456-2832-47CA-C5B503371FD6}"/>
              </a:ext>
            </a:extLst>
          </p:cNvPr>
          <p:cNvGrpSpPr/>
          <p:nvPr/>
        </p:nvGrpSpPr>
        <p:grpSpPr>
          <a:xfrm>
            <a:off x="838200" y="2279716"/>
            <a:ext cx="10515600" cy="1721578"/>
            <a:chOff x="2433126" y="3211902"/>
            <a:chExt cx="7325747" cy="106494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D61FEA8-F99B-C8A4-6E2B-8775D61B1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798"/>
            <a:stretch/>
          </p:blipFill>
          <p:spPr>
            <a:xfrm>
              <a:off x="2433126" y="3391659"/>
              <a:ext cx="7325747" cy="885184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9B1636E-8DFB-6AC1-F7F0-FC0EB97D0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197"/>
            <a:stretch/>
          </p:blipFill>
          <p:spPr>
            <a:xfrm>
              <a:off x="2433126" y="3211902"/>
              <a:ext cx="7325747" cy="217098"/>
            </a:xfrm>
            <a:prstGeom prst="rect">
              <a:avLst/>
            </a:prstGeom>
          </p:spPr>
        </p:pic>
      </p:grpSp>
      <p:sp>
        <p:nvSpPr>
          <p:cNvPr id="4" name="Дата 3">
            <a:extLst>
              <a:ext uri="{FF2B5EF4-FFF2-40B4-BE49-F238E27FC236}">
                <a16:creationId xmlns:a16="http://schemas.microsoft.com/office/drawing/2014/main" id="{98C594D4-74C8-3A55-BB2A-2C2982E8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62A9-0A72-46C2-BACF-E1E5B9BB7067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711D62-C07E-6997-8449-0A629601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E95981-D76C-A5FF-0940-71FE04DC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DE"/>
              <a:t>Dependency Index (SC)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Coupling/Cohesion index.</a:t>
            </a:r>
          </a:p>
          <a:p>
            <a:pPr marL="0" indent="0">
              <a:buNone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&gt; python stats.py legacy_healthcare -r</a:t>
            </a: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300038" lvl="1" indent="0">
              <a:buNone/>
            </a:pPr>
            <a:r>
              <a:rPr lang="ru-RU"/>
              <a:t>-</a:t>
            </a:r>
            <a:r>
              <a:rPr lang="de-DE"/>
              <a:t> dynamic imports are not included.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AEB2-3EC3-49BF-9BCF-5DD796141D9F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45AF62-03C1-AEAD-0241-97A2E639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14" y="3127745"/>
            <a:ext cx="10344596" cy="14352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DE"/>
              <a:t>Dependency Index (SC)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ru-RU" b="1">
                <a:solidFill>
                  <a:srgbClr val="1F2328"/>
                </a:solidFill>
                <a:latin typeface="-apple-system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1F2328"/>
                </a:solidFill>
                <a:latin typeface="-apple-system"/>
              </a:rPr>
              <a:t>NanoAPI</a:t>
            </a:r>
            <a:r>
              <a:rPr lang="en-US">
                <a:solidFill>
                  <a:srgbClr val="1F2328"/>
                </a:solidFill>
                <a:latin typeface="-apple-system"/>
              </a:rPr>
              <a:t> visual maps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1F2328"/>
              </a:solidFill>
              <a:latin typeface="-apple-system"/>
            </a:endParaRPr>
          </a:p>
          <a:p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8D824-2A93-40CB-9ABF-D6E30D986CB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355302-33F9-E3FA-044E-A41EBF026B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033" r="26901" b="20642"/>
          <a:stretch/>
        </p:blipFill>
        <p:spPr>
          <a:xfrm>
            <a:off x="4247293" y="1775793"/>
            <a:ext cx="6588387" cy="41311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FF588D-CC6D-ABF6-E32F-830A28AC26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320" y="2671927"/>
            <a:ext cx="1950469" cy="19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6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Halstead Metrix,  (CC)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Reflexed readability of code as a text </a:t>
            </a:r>
          </a:p>
          <a:p>
            <a:endParaRPr lang="de-DE"/>
          </a:p>
          <a:p>
            <a:r>
              <a:rPr lang="de-DE"/>
              <a:t>Give small penalty for every name</a:t>
            </a:r>
          </a:p>
          <a:p>
            <a:r>
              <a:rPr lang="de-DE"/>
              <a:t>Give hard penalty for every statement</a:t>
            </a:r>
          </a:p>
          <a:p>
            <a:r>
              <a:rPr lang="de-DE"/>
              <a:t>Give hard penalty for every operator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apply DRY on maximum.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2FBE-F6EF-49BE-B9AA-9880B80043D9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6D5238-F9C0-F9E6-B107-D5B90953F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5324" r="46018" b="17209"/>
          <a:stretch/>
        </p:blipFill>
        <p:spPr>
          <a:xfrm>
            <a:off x="7562444" y="1999032"/>
            <a:ext cx="3484782" cy="362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solidFill>
            <a:schemeClr val="accent2"/>
          </a:solidFill>
        </p:spPr>
        <p:txBody>
          <a:bodyPr/>
          <a:lstStyle/>
          <a:p>
            <a:r>
              <a:rPr lang="de-DE"/>
              <a:t>Halstead Metrix 🤖 vs 🧑: 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6785FBB8-37E9-7B1F-3ACF-FDA0062EC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de-DE" sz="4400"/>
              <a:t>🤖</a:t>
            </a:r>
            <a:endParaRPr lang="en-US" sz="44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4A23C44-014A-4FB5-846E-74B6AEBCD72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endParaRPr lang="de-DE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AI generated code have bigger vocabulary, yet.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7090527B-0114-6C51-C545-5361B72EE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de-DE" sz="4400"/>
              <a:t>🧑</a:t>
            </a:r>
            <a:endParaRPr lang="en-US" sz="4400"/>
          </a:p>
        </p:txBody>
      </p:sp>
      <p:pic>
        <p:nvPicPr>
          <p:cNvPr id="52" name="Объект 51">
            <a:extLst>
              <a:ext uri="{FF2B5EF4-FFF2-40B4-BE49-F238E27FC236}">
                <a16:creationId xmlns:a16="http://schemas.microsoft.com/office/drawing/2014/main" id="{477D8A91-8634-68B2-075E-7010800865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83" y="5227235"/>
            <a:ext cx="2022917" cy="755149"/>
          </a:xfr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097439F-0C04-CF93-ED2E-03867FF82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77" y="3841468"/>
            <a:ext cx="5810634" cy="101180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3C6DFEB7-86F4-3EC8-6172-2CDB3823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1" y="2564434"/>
            <a:ext cx="7401206" cy="86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A52994-378E-24A6-22C5-666C888B92F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Special thanks to my family for the support:</a:t>
            </a:r>
            <a:endParaRPr lang="ru-RU" dirty="0"/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522DF37-3F4D-E220-CF87-58EA8CA82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6521" y="2045826"/>
            <a:ext cx="3788724" cy="3089037"/>
          </a:xfrm>
          <a:custGeom>
            <a:avLst/>
            <a:gdLst>
              <a:gd name="connsiteX0" fmla="*/ 1981670 w 3788724"/>
              <a:gd name="connsiteY0" fmla="*/ 0 h 3089037"/>
              <a:gd name="connsiteX1" fmla="*/ 3724163 w 3788724"/>
              <a:gd name="connsiteY1" fmla="*/ 963689 h 3089037"/>
              <a:gd name="connsiteX2" fmla="*/ 3788724 w 3788724"/>
              <a:gd name="connsiteY2" fmla="*/ 1088224 h 3089037"/>
              <a:gd name="connsiteX3" fmla="*/ 3788724 w 3788724"/>
              <a:gd name="connsiteY3" fmla="*/ 2594614 h 3089037"/>
              <a:gd name="connsiteX4" fmla="*/ 3724163 w 3788724"/>
              <a:gd name="connsiteY4" fmla="*/ 2719149 h 3089037"/>
              <a:gd name="connsiteX5" fmla="*/ 3510823 w 3788724"/>
              <a:gd name="connsiteY5" fmla="*/ 3012733 h 3089037"/>
              <a:gd name="connsiteX6" fmla="*/ 3436191 w 3788724"/>
              <a:gd name="connsiteY6" fmla="*/ 3089037 h 3089037"/>
              <a:gd name="connsiteX7" fmla="*/ 527150 w 3788724"/>
              <a:gd name="connsiteY7" fmla="*/ 3089037 h 3089037"/>
              <a:gd name="connsiteX8" fmla="*/ 452517 w 3788724"/>
              <a:gd name="connsiteY8" fmla="*/ 3012733 h 3089037"/>
              <a:gd name="connsiteX9" fmla="*/ 0 w 3788724"/>
              <a:gd name="connsiteY9" fmla="*/ 1841419 h 3089037"/>
              <a:gd name="connsiteX10" fmla="*/ 1981670 w 3788724"/>
              <a:gd name="connsiteY10" fmla="*/ 0 h 308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8724" h="3089037">
                <a:moveTo>
                  <a:pt x="1981670" y="0"/>
                </a:moveTo>
                <a:cubicBezTo>
                  <a:pt x="2734102" y="0"/>
                  <a:pt x="3388589" y="389673"/>
                  <a:pt x="3724163" y="963689"/>
                </a:cubicBezTo>
                <a:lnTo>
                  <a:pt x="3788724" y="1088224"/>
                </a:lnTo>
                <a:lnTo>
                  <a:pt x="3788724" y="2594614"/>
                </a:lnTo>
                <a:lnTo>
                  <a:pt x="3724163" y="2719149"/>
                </a:lnTo>
                <a:cubicBezTo>
                  <a:pt x="3663150" y="2823516"/>
                  <a:pt x="3591594" y="2921788"/>
                  <a:pt x="3510823" y="3012733"/>
                </a:cubicBezTo>
                <a:lnTo>
                  <a:pt x="3436191" y="3089037"/>
                </a:lnTo>
                <a:lnTo>
                  <a:pt x="527150" y="3089037"/>
                </a:lnTo>
                <a:lnTo>
                  <a:pt x="452517" y="3012733"/>
                </a:lnTo>
                <a:cubicBezTo>
                  <a:pt x="169821" y="2694427"/>
                  <a:pt x="0" y="2286351"/>
                  <a:pt x="0" y="1841419"/>
                </a:cubicBezTo>
                <a:cubicBezTo>
                  <a:pt x="0" y="824431"/>
                  <a:pt x="887224" y="0"/>
                  <a:pt x="1981670" y="0"/>
                </a:cubicBezTo>
                <a:close/>
              </a:path>
            </a:pathLst>
          </a:cu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83502E7-2ED3-32D8-F47F-E42046F5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D79C-4785-4CA7-A064-8CCF023CF1B3}" type="datetime1">
              <a:rPr lang="en-US" smtClean="0"/>
              <a:t>11/18/2025</a:t>
            </a:fld>
            <a:endParaRPr lang="de-AT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6A8D02FC-2C16-B1D5-0319-9A55EC5B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Maxim Danilov, @danilovmy</a:t>
            </a:r>
            <a:endParaRPr lang="de-AT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7B2B947-480B-7F1B-0062-703E394F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C681-A425-4548-ABB5-EFB3EF773D19}" type="slidenum">
              <a:rPr lang="de-AT" smtClean="0"/>
              <a:t>3</a:t>
            </a:fld>
            <a:endParaRPr lang="de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E1694-C6B6-CD0F-E03A-CD4B3BE8093C}"/>
              </a:ext>
            </a:extLst>
          </p:cNvPr>
          <p:cNvSpPr txBox="1"/>
          <p:nvPr/>
        </p:nvSpPr>
        <p:spPr>
          <a:xfrm>
            <a:off x="488663" y="5068554"/>
            <a:ext cx="2854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My wife </a:t>
            </a:r>
          </a:p>
          <a:p>
            <a:pPr marL="0" indent="0">
              <a:buNone/>
            </a:pPr>
            <a:r>
              <a:rPr lang="en-US" sz="2800" b="1">
                <a:solidFill>
                  <a:srgbClr val="C63A87"/>
                </a:solidFill>
              </a:rPr>
              <a:t>Elena</a:t>
            </a:r>
            <a:endParaRPr lang="en-GB" sz="2800" b="1" dirty="0">
              <a:solidFill>
                <a:srgbClr val="C63A8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F4CB4-EE21-16C9-5AA0-BEFA103AAED0}"/>
              </a:ext>
            </a:extLst>
          </p:cNvPr>
          <p:cNvSpPr txBox="1"/>
          <p:nvPr/>
        </p:nvSpPr>
        <p:spPr>
          <a:xfrm>
            <a:off x="10178817" y="4986744"/>
            <a:ext cx="367352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dog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Marselle</a:t>
            </a:r>
            <a:r>
              <a:rPr lang="en-GB" sz="2800" b="1" dirty="0"/>
              <a:t> </a:t>
            </a:r>
            <a:endParaRPr lang="ru-RU" sz="2800" b="1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581B4-CFF8-E42B-D455-D1692A394CD9}"/>
              </a:ext>
            </a:extLst>
          </p:cNvPr>
          <p:cNvSpPr txBox="1"/>
          <p:nvPr/>
        </p:nvSpPr>
        <p:spPr>
          <a:xfrm>
            <a:off x="7898898" y="4347966"/>
            <a:ext cx="1895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>
                <a:solidFill>
                  <a:schemeClr val="bg1">
                    <a:lumMod val="50000"/>
                  </a:schemeClr>
                </a:solidFill>
              </a:rPr>
              <a:t>cat </a:t>
            </a:r>
          </a:p>
          <a:p>
            <a:pPr marL="457200" lvl="1" indent="0">
              <a:buNone/>
            </a:pPr>
            <a:r>
              <a:rPr lang="en-GB" sz="2800" b="1">
                <a:solidFill>
                  <a:srgbClr val="C63A87"/>
                </a:solidFill>
              </a:rPr>
              <a:t>Kisa</a:t>
            </a:r>
            <a:endParaRPr lang="ru-RU" sz="2800" dirty="0">
              <a:solidFill>
                <a:srgbClr val="C63A87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0FA2D79-6445-849D-E857-54A6594432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1708" y="1508898"/>
            <a:ext cx="1565303" cy="2818764"/>
          </a:xfrm>
          <a:custGeom>
            <a:avLst/>
            <a:gdLst>
              <a:gd name="connsiteX0" fmla="*/ 596881 w 1565303"/>
              <a:gd name="connsiteY0" fmla="*/ 0 h 2818764"/>
              <a:gd name="connsiteX1" fmla="*/ 1144254 w 1565303"/>
              <a:gd name="connsiteY1" fmla="*/ 0 h 2818764"/>
              <a:gd name="connsiteX2" fmla="*/ 1213466 w 1565303"/>
              <a:gd name="connsiteY2" fmla="*/ 77322 h 2818764"/>
              <a:gd name="connsiteX3" fmla="*/ 1517201 w 1565303"/>
              <a:gd name="connsiteY3" fmla="*/ 574023 h 2818764"/>
              <a:gd name="connsiteX4" fmla="*/ 1565303 w 1565303"/>
              <a:gd name="connsiteY4" fmla="*/ 699643 h 2818764"/>
              <a:gd name="connsiteX5" fmla="*/ 1565303 w 1565303"/>
              <a:gd name="connsiteY5" fmla="*/ 1203663 h 2818764"/>
              <a:gd name="connsiteX6" fmla="*/ 1534598 w 1565303"/>
              <a:gd name="connsiteY6" fmla="*/ 1307476 h 2818764"/>
              <a:gd name="connsiteX7" fmla="*/ 1383319 w 1565303"/>
              <a:gd name="connsiteY7" fmla="*/ 1784846 h 2818764"/>
              <a:gd name="connsiteX8" fmla="*/ 1221955 w 1565303"/>
              <a:gd name="connsiteY8" fmla="*/ 2666973 h 2818764"/>
              <a:gd name="connsiteX9" fmla="*/ 845868 w 1565303"/>
              <a:gd name="connsiteY9" fmla="*/ 2801518 h 2818764"/>
              <a:gd name="connsiteX10" fmla="*/ 712075 w 1565303"/>
              <a:gd name="connsiteY10" fmla="*/ 2818764 h 2818764"/>
              <a:gd name="connsiteX11" fmla="*/ 358699 w 1565303"/>
              <a:gd name="connsiteY11" fmla="*/ 2818764 h 2818764"/>
              <a:gd name="connsiteX12" fmla="*/ 301103 w 1565303"/>
              <a:gd name="connsiteY12" fmla="*/ 2810186 h 2818764"/>
              <a:gd name="connsiteX13" fmla="*/ 135432 w 1565303"/>
              <a:gd name="connsiteY13" fmla="*/ 2753035 h 2818764"/>
              <a:gd name="connsiteX14" fmla="*/ 3819 w 1565303"/>
              <a:gd name="connsiteY14" fmla="*/ 2594024 h 2818764"/>
              <a:gd name="connsiteX15" fmla="*/ 0 w 1565303"/>
              <a:gd name="connsiteY15" fmla="*/ 2583939 h 2818764"/>
              <a:gd name="connsiteX16" fmla="*/ 0 w 1565303"/>
              <a:gd name="connsiteY16" fmla="*/ 944676 h 2818764"/>
              <a:gd name="connsiteX17" fmla="*/ 7412 w 1565303"/>
              <a:gd name="connsiteY17" fmla="*/ 924823 h 2818764"/>
              <a:gd name="connsiteX18" fmla="*/ 103159 w 1565303"/>
              <a:gd name="connsiteY18" fmla="*/ 1074842 h 2818764"/>
              <a:gd name="connsiteX19" fmla="*/ 522708 w 1565303"/>
              <a:gd name="connsiteY19" fmla="*/ 988780 h 2818764"/>
              <a:gd name="connsiteX20" fmla="*/ 942256 w 1565303"/>
              <a:gd name="connsiteY20" fmla="*/ 881204 h 2818764"/>
              <a:gd name="connsiteX21" fmla="*/ 509481 w 1565303"/>
              <a:gd name="connsiteY21" fmla="*/ 60513 h 2818764"/>
              <a:gd name="connsiteX22" fmla="*/ 490432 w 1565303"/>
              <a:gd name="connsiteY22" fmla="*/ 27594 h 2818764"/>
              <a:gd name="connsiteX23" fmla="*/ 511950 w 1565303"/>
              <a:gd name="connsiteY23" fmla="*/ 31350 h 2818764"/>
              <a:gd name="connsiteX24" fmla="*/ 555380 w 1565303"/>
              <a:gd name="connsiteY24" fmla="*/ 19227 h 2818764"/>
              <a:gd name="connsiteX25" fmla="*/ 449494 w 1565303"/>
              <a:gd name="connsiteY25" fmla="*/ 0 h 2818764"/>
              <a:gd name="connsiteX26" fmla="*/ 475229 w 1565303"/>
              <a:gd name="connsiteY26" fmla="*/ 0 h 2818764"/>
              <a:gd name="connsiteX27" fmla="*/ 485955 w 1565303"/>
              <a:gd name="connsiteY27" fmla="*/ 19857 h 2818764"/>
              <a:gd name="connsiteX28" fmla="*/ 490432 w 1565303"/>
              <a:gd name="connsiteY28" fmla="*/ 27594 h 2818764"/>
              <a:gd name="connsiteX29" fmla="*/ 479877 w 1565303"/>
              <a:gd name="connsiteY29" fmla="*/ 25751 h 2818764"/>
              <a:gd name="connsiteX30" fmla="*/ 455052 w 1565303"/>
              <a:gd name="connsiteY30" fmla="*/ 7734 h 281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65303" h="2818764">
                <a:moveTo>
                  <a:pt x="596881" y="0"/>
                </a:moveTo>
                <a:lnTo>
                  <a:pt x="1144254" y="0"/>
                </a:lnTo>
                <a:lnTo>
                  <a:pt x="1213466" y="77322"/>
                </a:lnTo>
                <a:cubicBezTo>
                  <a:pt x="1322892" y="210728"/>
                  <a:pt x="1439601" y="396242"/>
                  <a:pt x="1517201" y="574023"/>
                </a:cubicBezTo>
                <a:lnTo>
                  <a:pt x="1565303" y="699643"/>
                </a:lnTo>
                <a:lnTo>
                  <a:pt x="1565303" y="1203663"/>
                </a:lnTo>
                <a:lnTo>
                  <a:pt x="1534598" y="1307476"/>
                </a:lnTo>
                <a:cubicBezTo>
                  <a:pt x="1481931" y="1469737"/>
                  <a:pt x="1414695" y="1631550"/>
                  <a:pt x="1383319" y="1784846"/>
                </a:cubicBezTo>
                <a:cubicBezTo>
                  <a:pt x="1320566" y="2091439"/>
                  <a:pt x="1429936" y="2505608"/>
                  <a:pt x="1221955" y="2666973"/>
                </a:cubicBezTo>
                <a:cubicBezTo>
                  <a:pt x="1143962" y="2727485"/>
                  <a:pt x="1003188" y="2774130"/>
                  <a:pt x="845868" y="2801518"/>
                </a:cubicBezTo>
                <a:lnTo>
                  <a:pt x="712075" y="2818764"/>
                </a:lnTo>
                <a:lnTo>
                  <a:pt x="358699" y="2818764"/>
                </a:lnTo>
                <a:lnTo>
                  <a:pt x="301103" y="2810186"/>
                </a:lnTo>
                <a:cubicBezTo>
                  <a:pt x="234604" y="2797747"/>
                  <a:pt x="177454" y="2778921"/>
                  <a:pt x="135432" y="2753035"/>
                </a:cubicBezTo>
                <a:cubicBezTo>
                  <a:pt x="79403" y="2718521"/>
                  <a:pt x="36708" y="2662828"/>
                  <a:pt x="3819" y="2594024"/>
                </a:cubicBezTo>
                <a:lnTo>
                  <a:pt x="0" y="2583939"/>
                </a:lnTo>
                <a:lnTo>
                  <a:pt x="0" y="944676"/>
                </a:lnTo>
                <a:lnTo>
                  <a:pt x="7412" y="924823"/>
                </a:lnTo>
                <a:cubicBezTo>
                  <a:pt x="30405" y="885602"/>
                  <a:pt x="26287" y="1070136"/>
                  <a:pt x="103159" y="1074842"/>
                </a:cubicBezTo>
                <a:cubicBezTo>
                  <a:pt x="191013" y="1080221"/>
                  <a:pt x="382859" y="1021053"/>
                  <a:pt x="522708" y="988780"/>
                </a:cubicBezTo>
                <a:cubicBezTo>
                  <a:pt x="662557" y="956507"/>
                  <a:pt x="951221" y="1047948"/>
                  <a:pt x="942256" y="881204"/>
                </a:cubicBezTo>
                <a:cubicBezTo>
                  <a:pt x="934412" y="735303"/>
                  <a:pt x="632805" y="269558"/>
                  <a:pt x="509481" y="60513"/>
                </a:cubicBezTo>
                <a:lnTo>
                  <a:pt x="490432" y="27594"/>
                </a:lnTo>
                <a:lnTo>
                  <a:pt x="511950" y="31350"/>
                </a:lnTo>
                <a:cubicBezTo>
                  <a:pt x="523828" y="30454"/>
                  <a:pt x="538480" y="26027"/>
                  <a:pt x="555380" y="19227"/>
                </a:cubicBezTo>
                <a:close/>
                <a:moveTo>
                  <a:pt x="449494" y="0"/>
                </a:moveTo>
                <a:lnTo>
                  <a:pt x="475229" y="0"/>
                </a:lnTo>
                <a:lnTo>
                  <a:pt x="485955" y="19857"/>
                </a:lnTo>
                <a:lnTo>
                  <a:pt x="490432" y="27594"/>
                </a:lnTo>
                <a:lnTo>
                  <a:pt x="479877" y="25751"/>
                </a:lnTo>
                <a:cubicBezTo>
                  <a:pt x="470383" y="21468"/>
                  <a:pt x="462098" y="15116"/>
                  <a:pt x="455052" y="7734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C61C6-BB00-84F1-4C6C-58C21169D720}"/>
              </a:ext>
            </a:extLst>
          </p:cNvPr>
          <p:cNvSpPr txBox="1"/>
          <p:nvPr/>
        </p:nvSpPr>
        <p:spPr>
          <a:xfrm>
            <a:off x="3218688" y="4884508"/>
            <a:ext cx="22011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daughter </a:t>
            </a:r>
            <a:r>
              <a:rPr lang="en-GB" sz="2800" b="1" dirty="0">
                <a:solidFill>
                  <a:srgbClr val="C63A87"/>
                </a:solidFill>
              </a:rPr>
              <a:t>Maja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1A035-D42A-724C-BDC5-A137592C64AB}"/>
              </a:ext>
            </a:extLst>
          </p:cNvPr>
          <p:cNvSpPr txBox="1"/>
          <p:nvPr/>
        </p:nvSpPr>
        <p:spPr>
          <a:xfrm>
            <a:off x="6601939" y="4996364"/>
            <a:ext cx="88838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son </a:t>
            </a:r>
          </a:p>
          <a:p>
            <a:r>
              <a:rPr lang="en-GB" sz="2800" b="1" dirty="0">
                <a:solidFill>
                  <a:srgbClr val="C63A87"/>
                </a:solidFill>
              </a:rPr>
              <a:t>Mark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F8F751-8574-18C0-538F-CD97E3E943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329266">
            <a:off x="730606" y="2180963"/>
            <a:ext cx="2604985" cy="28187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B19933F-1172-C68E-47F7-923E3A4314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74796" y="2969486"/>
            <a:ext cx="1633726" cy="2132136"/>
          </a:xfrm>
          <a:custGeom>
            <a:avLst/>
            <a:gdLst>
              <a:gd name="connsiteX0" fmla="*/ 0 w 1389888"/>
              <a:gd name="connsiteY0" fmla="*/ 691085 h 1813909"/>
              <a:gd name="connsiteX1" fmla="*/ 60960 w 1389888"/>
              <a:gd name="connsiteY1" fmla="*/ 179021 h 1813909"/>
              <a:gd name="connsiteX2" fmla="*/ 277670 w 1389888"/>
              <a:gd name="connsiteY2" fmla="*/ 0 h 1813909"/>
              <a:gd name="connsiteX3" fmla="*/ 529330 w 1389888"/>
              <a:gd name="connsiteY3" fmla="*/ 0 h 1813909"/>
              <a:gd name="connsiteX4" fmla="*/ 646176 w 1389888"/>
              <a:gd name="connsiteY4" fmla="*/ 32717 h 1813909"/>
              <a:gd name="connsiteX5" fmla="*/ 914400 w 1389888"/>
              <a:gd name="connsiteY5" fmla="*/ 32717 h 1813909"/>
              <a:gd name="connsiteX6" fmla="*/ 1072896 w 1389888"/>
              <a:gd name="connsiteY6" fmla="*/ 32717 h 1813909"/>
              <a:gd name="connsiteX7" fmla="*/ 1304544 w 1389888"/>
              <a:gd name="connsiteY7" fmla="*/ 118061 h 1813909"/>
              <a:gd name="connsiteX8" fmla="*/ 1231392 w 1389888"/>
              <a:gd name="connsiteY8" fmla="*/ 422861 h 1813909"/>
              <a:gd name="connsiteX9" fmla="*/ 1365504 w 1389888"/>
              <a:gd name="connsiteY9" fmla="*/ 544781 h 1813909"/>
              <a:gd name="connsiteX10" fmla="*/ 1389888 w 1389888"/>
              <a:gd name="connsiteY10" fmla="*/ 1081229 h 1813909"/>
              <a:gd name="connsiteX11" fmla="*/ 1182624 w 1389888"/>
              <a:gd name="connsiteY11" fmla="*/ 1312877 h 1813909"/>
              <a:gd name="connsiteX12" fmla="*/ 1182624 w 1389888"/>
              <a:gd name="connsiteY12" fmla="*/ 1605485 h 1813909"/>
              <a:gd name="connsiteX13" fmla="*/ 974200 w 1389888"/>
              <a:gd name="connsiteY13" fmla="*/ 1813909 h 1813909"/>
              <a:gd name="connsiteX14" fmla="*/ 368104 w 1389888"/>
              <a:gd name="connsiteY14" fmla="*/ 1813909 h 1813909"/>
              <a:gd name="connsiteX15" fmla="*/ 219456 w 1389888"/>
              <a:gd name="connsiteY15" fmla="*/ 1629869 h 1813909"/>
              <a:gd name="connsiteX16" fmla="*/ 85344 w 1389888"/>
              <a:gd name="connsiteY16" fmla="*/ 1495757 h 1813909"/>
              <a:gd name="connsiteX17" fmla="*/ 182880 w 1389888"/>
              <a:gd name="connsiteY17" fmla="*/ 898349 h 181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89888" h="1813909">
                <a:moveTo>
                  <a:pt x="0" y="691085"/>
                </a:moveTo>
                <a:lnTo>
                  <a:pt x="60960" y="179021"/>
                </a:lnTo>
                <a:lnTo>
                  <a:pt x="277670" y="0"/>
                </a:lnTo>
                <a:lnTo>
                  <a:pt x="529330" y="0"/>
                </a:lnTo>
                <a:lnTo>
                  <a:pt x="646176" y="32717"/>
                </a:lnTo>
                <a:lnTo>
                  <a:pt x="914400" y="32717"/>
                </a:lnTo>
                <a:lnTo>
                  <a:pt x="1072896" y="32717"/>
                </a:lnTo>
                <a:lnTo>
                  <a:pt x="1304544" y="118061"/>
                </a:lnTo>
                <a:lnTo>
                  <a:pt x="1231392" y="422861"/>
                </a:lnTo>
                <a:lnTo>
                  <a:pt x="1365504" y="544781"/>
                </a:lnTo>
                <a:lnTo>
                  <a:pt x="1389888" y="1081229"/>
                </a:lnTo>
                <a:lnTo>
                  <a:pt x="1182624" y="1312877"/>
                </a:lnTo>
                <a:lnTo>
                  <a:pt x="1182624" y="1605485"/>
                </a:lnTo>
                <a:lnTo>
                  <a:pt x="974200" y="1813909"/>
                </a:lnTo>
                <a:lnTo>
                  <a:pt x="368104" y="1813909"/>
                </a:lnTo>
                <a:lnTo>
                  <a:pt x="219456" y="1629869"/>
                </a:lnTo>
                <a:lnTo>
                  <a:pt x="85344" y="1495757"/>
                </a:lnTo>
                <a:lnTo>
                  <a:pt x="182880" y="8983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05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de-DE"/>
              <a:t>Cognitive Complexity Index (CC)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Presented in 2017 by Sonar (SonarCloud).</a:t>
            </a:r>
          </a:p>
          <a:p>
            <a:r>
              <a:rPr lang="de-DE"/>
              <a:t>Mutated from CyC, </a:t>
            </a:r>
          </a:p>
          <a:p>
            <a:endParaRPr lang="de-DE"/>
          </a:p>
          <a:p>
            <a:r>
              <a:rPr lang="de-DE"/>
              <a:t>Give penalty for code contructions</a:t>
            </a:r>
          </a:p>
          <a:p>
            <a:r>
              <a:rPr lang="de-DE"/>
              <a:t>Give hard penalty for nested</a:t>
            </a:r>
            <a:r>
              <a:rPr lang="ru-RU"/>
              <a:t> </a:t>
            </a:r>
            <a:r>
              <a:rPr lang="de-DE"/>
              <a:t>blocks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Forces to write plain code.</a:t>
            </a:r>
          </a:p>
          <a:p>
            <a:endParaRPr lang="de-DE"/>
          </a:p>
          <a:p>
            <a:pPr marL="0" indent="0">
              <a:buNone/>
            </a:pPr>
            <a:r>
              <a:rPr lang="de-DE"/>
              <a:t>- not adopted for python, calculated wrong even in Sonar.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582-9B61-4D6F-93F3-F3EEEF2DE58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Cognitive Complexity Tip 5: Find the way with Sonar #CleanCode">
            <a:extLst>
              <a:ext uri="{FF2B5EF4-FFF2-40B4-BE49-F238E27FC236}">
                <a16:creationId xmlns:a16="http://schemas.microsoft.com/office/drawing/2014/main" id="{CA395C18-16D1-C198-31CB-CF795F87A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9" r="27767" b="47752"/>
          <a:stretch/>
        </p:blipFill>
        <p:spPr bwMode="auto">
          <a:xfrm>
            <a:off x="7399486" y="1870074"/>
            <a:ext cx="3855244" cy="36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48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t>Maintainability Index</a:t>
            </a:r>
            <a:r>
              <a:rPr lang="de-DE"/>
              <a:t> (AC)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/>
              <a:t>Created by </a:t>
            </a:r>
            <a:r>
              <a:rPr lang="en-US" b="0" i="0">
                <a:solidFill>
                  <a:srgbClr val="001D35"/>
                </a:solidFill>
                <a:effectLst/>
              </a:rPr>
              <a:t>Software Engineering Institute in </a:t>
            </a:r>
            <a:r>
              <a:rPr lang="en-US" b="0" i="0">
                <a:solidFill>
                  <a:srgbClr val="58595B"/>
                </a:solidFill>
                <a:effectLst/>
              </a:rPr>
              <a:t>1997</a:t>
            </a:r>
            <a:endParaRPr/>
          </a:p>
          <a:p>
            <a:pPr>
              <a:defRPr sz="2000"/>
            </a:pPr>
            <a:endParaRPr lang="de-DE"/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</a:endParaRPr>
          </a:p>
          <a:p>
            <a:pPr marL="0" indent="0">
              <a:buNone/>
              <a:defRPr sz="2000"/>
            </a:pPr>
            <a:r>
              <a:rPr lang="en-US" sz="3000" i="0">
                <a:solidFill>
                  <a:srgbClr val="333333"/>
                </a:solidFill>
                <a:effectLst/>
              </a:rPr>
              <a:t>171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</a:t>
            </a:r>
            <a:r>
              <a:rPr lang="en-US" sz="3000" i="0">
                <a:solidFill>
                  <a:srgbClr val="333333"/>
                </a:solidFill>
                <a:effectLst/>
              </a:rPr>
              <a:t> 5.2*ln(</a:t>
            </a:r>
            <a:r>
              <a:rPr lang="en-US" sz="3000" b="1">
                <a:solidFill>
                  <a:srgbClr val="333333"/>
                </a:solidFill>
                <a:effectLst/>
              </a:rPr>
              <a:t>Hal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0.2*</a:t>
            </a:r>
            <a:r>
              <a:rPr lang="en-US" sz="3000" b="1">
                <a:solidFill>
                  <a:srgbClr val="333333"/>
                </a:solidFill>
                <a:effectLst/>
              </a:rPr>
              <a:t>Cycl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- </a:t>
            </a:r>
            <a:r>
              <a:rPr lang="en-US" sz="3000" i="0">
                <a:solidFill>
                  <a:srgbClr val="333333"/>
                </a:solidFill>
                <a:effectLst/>
              </a:rPr>
              <a:t>16*ln(</a:t>
            </a:r>
            <a:r>
              <a:rPr lang="en-US" sz="3000" b="1">
                <a:solidFill>
                  <a:srgbClr val="333333"/>
                </a:solidFill>
                <a:effectLst/>
              </a:rPr>
              <a:t>SLOC</a:t>
            </a:r>
            <a:r>
              <a:rPr lang="en-US" sz="3000" i="0">
                <a:solidFill>
                  <a:srgbClr val="333333"/>
                </a:solidFill>
                <a:effectLst/>
              </a:rPr>
              <a:t>) </a:t>
            </a:r>
            <a:r>
              <a:rPr lang="en-US" sz="3000" b="1" i="0">
                <a:solidFill>
                  <a:srgbClr val="333333"/>
                </a:solidFill>
                <a:effectLst/>
              </a:rPr>
              <a:t>+ </a:t>
            </a:r>
            <a:r>
              <a:rPr lang="en-US" sz="3000" i="0">
                <a:solidFill>
                  <a:srgbClr val="333333"/>
                </a:solidFill>
                <a:effectLst/>
              </a:rPr>
              <a:t>50*sin(sqrt(2*</a:t>
            </a:r>
            <a:r>
              <a:rPr lang="en-US" sz="3000" b="1">
                <a:solidFill>
                  <a:srgbClr val="333333"/>
                </a:solidFill>
                <a:effectLst/>
              </a:rPr>
              <a:t>Comments</a:t>
            </a:r>
            <a:r>
              <a:rPr lang="en-US" sz="3000" i="0">
                <a:solidFill>
                  <a:srgbClr val="333333"/>
                </a:solidFill>
                <a:effectLst/>
              </a:rPr>
              <a:t>))</a:t>
            </a:r>
          </a:p>
          <a:p>
            <a:pPr marL="0" indent="0">
              <a:buNone/>
              <a:defRPr sz="2000"/>
            </a:pPr>
            <a:endParaRPr lang="en-US" sz="300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 sz="2800" i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endParaRPr lang="en-US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0" indent="0">
              <a:buNone/>
              <a:defRPr sz="2000"/>
            </a:pPr>
            <a:br>
              <a:rPr lang="en-US"/>
            </a:b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FC52B-4C78-DE2C-CCE3-310612CA6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09834-B1D1-4E3A-936A-57378DE4E87F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227D7A-459F-8690-6176-6E31577F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79765-281D-077B-DEC2-068DBF060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00DD084-B4C4-9FA1-D945-D1EBAB83BF86}"/>
              </a:ext>
            </a:extLst>
          </p:cNvPr>
          <p:cNvGraphicFramePr>
            <a:graphicFrameLocks noGrp="1"/>
          </p:cNvGraphicFramePr>
          <p:nvPr/>
        </p:nvGraphicFramePr>
        <p:xfrm>
          <a:off x="2280744" y="4624135"/>
          <a:ext cx="8297917" cy="1504448"/>
        </p:xfrm>
        <a:graphic>
          <a:graphicData uri="http://schemas.openxmlformats.org/drawingml/2006/table">
            <a:tbl>
              <a:tblPr/>
              <a:tblGrid>
                <a:gridCol w="1723697">
                  <a:extLst>
                    <a:ext uri="{9D8B030D-6E8A-4147-A177-3AD203B41FA5}">
                      <a16:colId xmlns:a16="http://schemas.microsoft.com/office/drawing/2014/main" val="735680300"/>
                    </a:ext>
                  </a:extLst>
                </a:gridCol>
                <a:gridCol w="1308537">
                  <a:extLst>
                    <a:ext uri="{9D8B030D-6E8A-4147-A177-3AD203B41FA5}">
                      <a16:colId xmlns:a16="http://schemas.microsoft.com/office/drawing/2014/main" val="1291399640"/>
                    </a:ext>
                  </a:extLst>
                </a:gridCol>
                <a:gridCol w="5265683">
                  <a:extLst>
                    <a:ext uri="{9D8B030D-6E8A-4147-A177-3AD203B41FA5}">
                      <a16:colId xmlns:a16="http://schemas.microsoft.com/office/drawing/2014/main" val="3021750052"/>
                    </a:ext>
                  </a:extLst>
                </a:gridCol>
              </a:tblGrid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Index value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Color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Meaning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66553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0-9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Red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Low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32788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10-19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Yellow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Moderate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577315"/>
                  </a:ext>
                </a:extLst>
              </a:tr>
              <a:tr h="28524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20-100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Green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effectLst/>
                        </a:rPr>
                        <a:t>Good maintainability of code</a:t>
                      </a:r>
                    </a:p>
                  </a:txBody>
                  <a:tcPr marL="71312" marR="71312" marT="35656" marB="35656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390891"/>
                  </a:ext>
                </a:extLst>
              </a:tr>
            </a:tbl>
          </a:graphicData>
        </a:graphic>
      </p:graphicFrame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5578A97B-BAAE-12EC-21E0-B656FD6E873A}"/>
              </a:ext>
            </a:extLst>
          </p:cNvPr>
          <p:cNvSpPr/>
          <p:nvPr/>
        </p:nvSpPr>
        <p:spPr>
          <a:xfrm>
            <a:off x="838200" y="2453454"/>
            <a:ext cx="10859814" cy="1692877"/>
          </a:xfrm>
          <a:custGeom>
            <a:avLst/>
            <a:gdLst>
              <a:gd name="connsiteX0" fmla="*/ 6484887 w 10859814"/>
              <a:gd name="connsiteY0" fmla="*/ 179387 h 1692877"/>
              <a:gd name="connsiteX1" fmla="*/ 6272048 w 10859814"/>
              <a:gd name="connsiteY1" fmla="*/ 392226 h 1692877"/>
              <a:gd name="connsiteX2" fmla="*/ 6272048 w 10859814"/>
              <a:gd name="connsiteY2" fmla="*/ 1243555 h 1692877"/>
              <a:gd name="connsiteX3" fmla="*/ 6484887 w 10859814"/>
              <a:gd name="connsiteY3" fmla="*/ 1456394 h 1692877"/>
              <a:gd name="connsiteX4" fmla="*/ 10302761 w 10859814"/>
              <a:gd name="connsiteY4" fmla="*/ 1456394 h 1692877"/>
              <a:gd name="connsiteX5" fmla="*/ 10515600 w 10859814"/>
              <a:gd name="connsiteY5" fmla="*/ 1243555 h 1692877"/>
              <a:gd name="connsiteX6" fmla="*/ 10515600 w 10859814"/>
              <a:gd name="connsiteY6" fmla="*/ 392226 h 1692877"/>
              <a:gd name="connsiteX7" fmla="*/ 10302761 w 10859814"/>
              <a:gd name="connsiteY7" fmla="*/ 179387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6484887" y="179387"/>
                </a:moveTo>
                <a:cubicBezTo>
                  <a:pt x="6367339" y="179387"/>
                  <a:pt x="6272048" y="274678"/>
                  <a:pt x="6272048" y="392226"/>
                </a:cubicBezTo>
                <a:lnTo>
                  <a:pt x="6272048" y="1243555"/>
                </a:lnTo>
                <a:cubicBezTo>
                  <a:pt x="6272048" y="1361103"/>
                  <a:pt x="6367339" y="1456394"/>
                  <a:pt x="6484887" y="1456394"/>
                </a:cubicBezTo>
                <a:lnTo>
                  <a:pt x="10302761" y="1456394"/>
                </a:lnTo>
                <a:cubicBezTo>
                  <a:pt x="10420309" y="1456394"/>
                  <a:pt x="10515600" y="1361103"/>
                  <a:pt x="10515600" y="1243555"/>
                </a:cubicBezTo>
                <a:lnTo>
                  <a:pt x="10515600" y="392226"/>
                </a:lnTo>
                <a:cubicBezTo>
                  <a:pt x="10515600" y="274678"/>
                  <a:pt x="10420309" y="179387"/>
                  <a:pt x="10302761" y="179387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bg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A91D828-F5D5-47A7-4370-65C6FD9852F8}"/>
              </a:ext>
            </a:extLst>
          </p:cNvPr>
          <p:cNvSpPr/>
          <p:nvPr/>
        </p:nvSpPr>
        <p:spPr>
          <a:xfrm>
            <a:off x="1932709" y="-2930236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id="{C404F2E9-2EEF-7601-48D8-DB14B1652EAC}"/>
              </a:ext>
            </a:extLst>
          </p:cNvPr>
          <p:cNvSpPr/>
          <p:nvPr/>
        </p:nvSpPr>
        <p:spPr>
          <a:xfrm>
            <a:off x="838200" y="2470857"/>
            <a:ext cx="10859814" cy="1692877"/>
          </a:xfrm>
          <a:custGeom>
            <a:avLst/>
            <a:gdLst>
              <a:gd name="connsiteX0" fmla="*/ 4361601 w 10859814"/>
              <a:gd name="connsiteY0" fmla="*/ 180564 h 1692877"/>
              <a:gd name="connsiteX1" fmla="*/ 4149436 w 10859814"/>
              <a:gd name="connsiteY1" fmla="*/ 392729 h 1692877"/>
              <a:gd name="connsiteX2" fmla="*/ 4149436 w 10859814"/>
              <a:gd name="connsiteY2" fmla="*/ 1241363 h 1692877"/>
              <a:gd name="connsiteX3" fmla="*/ 4361601 w 10859814"/>
              <a:gd name="connsiteY3" fmla="*/ 1453528 h 1692877"/>
              <a:gd name="connsiteX4" fmla="*/ 5807635 w 10859814"/>
              <a:gd name="connsiteY4" fmla="*/ 1453528 h 1692877"/>
              <a:gd name="connsiteX5" fmla="*/ 6019800 w 10859814"/>
              <a:gd name="connsiteY5" fmla="*/ 1241363 h 1692877"/>
              <a:gd name="connsiteX6" fmla="*/ 6019800 w 10859814"/>
              <a:gd name="connsiteY6" fmla="*/ 392729 h 1692877"/>
              <a:gd name="connsiteX7" fmla="*/ 5807635 w 10859814"/>
              <a:gd name="connsiteY7" fmla="*/ 180564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4361601" y="180564"/>
                </a:moveTo>
                <a:cubicBezTo>
                  <a:pt x="4244426" y="180564"/>
                  <a:pt x="4149436" y="275554"/>
                  <a:pt x="4149436" y="392729"/>
                </a:cubicBezTo>
                <a:lnTo>
                  <a:pt x="4149436" y="1241363"/>
                </a:lnTo>
                <a:cubicBezTo>
                  <a:pt x="4149436" y="1358538"/>
                  <a:pt x="4244426" y="1453528"/>
                  <a:pt x="4361601" y="1453528"/>
                </a:cubicBezTo>
                <a:lnTo>
                  <a:pt x="5807635" y="1453528"/>
                </a:lnTo>
                <a:cubicBezTo>
                  <a:pt x="5924810" y="1453528"/>
                  <a:pt x="6019800" y="1358538"/>
                  <a:pt x="6019800" y="1241363"/>
                </a:cubicBezTo>
                <a:lnTo>
                  <a:pt x="6019800" y="392729"/>
                </a:lnTo>
                <a:cubicBezTo>
                  <a:pt x="6019800" y="275554"/>
                  <a:pt x="5924810" y="180564"/>
                  <a:pt x="5807635" y="180564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BF23B146-13C5-4536-13C0-C0A63EF72FAF}"/>
              </a:ext>
            </a:extLst>
          </p:cNvPr>
          <p:cNvSpPr/>
          <p:nvPr/>
        </p:nvSpPr>
        <p:spPr>
          <a:xfrm>
            <a:off x="838200" y="2470856"/>
            <a:ext cx="10859814" cy="1692877"/>
          </a:xfrm>
          <a:custGeom>
            <a:avLst/>
            <a:gdLst>
              <a:gd name="connsiteX0" fmla="*/ 980622 w 10859814"/>
              <a:gd name="connsiteY0" fmla="*/ 194212 h 1692877"/>
              <a:gd name="connsiteX1" fmla="*/ 772235 w 10859814"/>
              <a:gd name="connsiteY1" fmla="*/ 402599 h 1692877"/>
              <a:gd name="connsiteX2" fmla="*/ 772235 w 10859814"/>
              <a:gd name="connsiteY2" fmla="*/ 1236119 h 1692877"/>
              <a:gd name="connsiteX3" fmla="*/ 980622 w 10859814"/>
              <a:gd name="connsiteY3" fmla="*/ 1444506 h 1692877"/>
              <a:gd name="connsiteX4" fmla="*/ 2433591 w 10859814"/>
              <a:gd name="connsiteY4" fmla="*/ 1444506 h 1692877"/>
              <a:gd name="connsiteX5" fmla="*/ 2641978 w 10859814"/>
              <a:gd name="connsiteY5" fmla="*/ 1236119 h 1692877"/>
              <a:gd name="connsiteX6" fmla="*/ 2641978 w 10859814"/>
              <a:gd name="connsiteY6" fmla="*/ 402599 h 1692877"/>
              <a:gd name="connsiteX7" fmla="*/ 2433591 w 10859814"/>
              <a:gd name="connsiteY7" fmla="*/ 194212 h 1692877"/>
              <a:gd name="connsiteX8" fmla="*/ 282152 w 10859814"/>
              <a:gd name="connsiteY8" fmla="*/ 0 h 1692877"/>
              <a:gd name="connsiteX9" fmla="*/ 10577662 w 10859814"/>
              <a:gd name="connsiteY9" fmla="*/ 0 h 1692877"/>
              <a:gd name="connsiteX10" fmla="*/ 10859814 w 10859814"/>
              <a:gd name="connsiteY10" fmla="*/ 282152 h 1692877"/>
              <a:gd name="connsiteX11" fmla="*/ 10859814 w 10859814"/>
              <a:gd name="connsiteY11" fmla="*/ 1410725 h 1692877"/>
              <a:gd name="connsiteX12" fmla="*/ 10577662 w 10859814"/>
              <a:gd name="connsiteY12" fmla="*/ 1692877 h 1692877"/>
              <a:gd name="connsiteX13" fmla="*/ 282152 w 10859814"/>
              <a:gd name="connsiteY13" fmla="*/ 1692877 h 1692877"/>
              <a:gd name="connsiteX14" fmla="*/ 0 w 10859814"/>
              <a:gd name="connsiteY14" fmla="*/ 1410725 h 1692877"/>
              <a:gd name="connsiteX15" fmla="*/ 0 w 10859814"/>
              <a:gd name="connsiteY15" fmla="*/ 282152 h 1692877"/>
              <a:gd name="connsiteX16" fmla="*/ 282152 w 10859814"/>
              <a:gd name="connsiteY16" fmla="*/ 0 h 169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59814" h="1692877">
                <a:moveTo>
                  <a:pt x="980622" y="194212"/>
                </a:moveTo>
                <a:cubicBezTo>
                  <a:pt x="865533" y="194212"/>
                  <a:pt x="772235" y="287510"/>
                  <a:pt x="772235" y="402599"/>
                </a:cubicBezTo>
                <a:lnTo>
                  <a:pt x="772235" y="1236119"/>
                </a:lnTo>
                <a:cubicBezTo>
                  <a:pt x="772235" y="1351208"/>
                  <a:pt x="865533" y="1444506"/>
                  <a:pt x="980622" y="1444506"/>
                </a:cubicBezTo>
                <a:lnTo>
                  <a:pt x="2433591" y="1444506"/>
                </a:lnTo>
                <a:cubicBezTo>
                  <a:pt x="2548680" y="1444506"/>
                  <a:pt x="2641978" y="1351208"/>
                  <a:pt x="2641978" y="1236119"/>
                </a:cubicBezTo>
                <a:lnTo>
                  <a:pt x="2641978" y="402599"/>
                </a:lnTo>
                <a:cubicBezTo>
                  <a:pt x="2641978" y="287510"/>
                  <a:pt x="2548680" y="194212"/>
                  <a:pt x="2433591" y="194212"/>
                </a:cubicBezTo>
                <a:close/>
                <a:moveTo>
                  <a:pt x="282152" y="0"/>
                </a:moveTo>
                <a:lnTo>
                  <a:pt x="10577662" y="0"/>
                </a:lnTo>
                <a:cubicBezTo>
                  <a:pt x="10733490" y="0"/>
                  <a:pt x="10859814" y="126324"/>
                  <a:pt x="10859814" y="282152"/>
                </a:cubicBezTo>
                <a:lnTo>
                  <a:pt x="10859814" y="1410725"/>
                </a:lnTo>
                <a:cubicBezTo>
                  <a:pt x="10859814" y="1566553"/>
                  <a:pt x="10733490" y="1692877"/>
                  <a:pt x="10577662" y="1692877"/>
                </a:cubicBezTo>
                <a:lnTo>
                  <a:pt x="282152" y="1692877"/>
                </a:lnTo>
                <a:cubicBezTo>
                  <a:pt x="126324" y="1692877"/>
                  <a:pt x="0" y="1566553"/>
                  <a:pt x="0" y="1410725"/>
                </a:cubicBezTo>
                <a:lnTo>
                  <a:pt x="0" y="282152"/>
                </a:lnTo>
                <a:cubicBezTo>
                  <a:pt x="0" y="126324"/>
                  <a:pt x="126324" y="0"/>
                  <a:pt x="282152" y="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1" grpId="1" animBg="1"/>
      <p:bldP spid="23" grpId="0" animBg="1"/>
      <p:bldP spid="23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/>
              <a:t>Maintainability Index depends on comments</a:t>
            </a:r>
            <a:endParaRPr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3B13D02-84BD-7132-87E0-AF021A4B2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51" y="2033752"/>
            <a:ext cx="8983079" cy="3659729"/>
          </a:xfr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77C169FF-8F7E-4CE0-34A0-84EC6DBF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BEC5-930C-4523-9689-18CF5B801F27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C2A0A9-345E-911F-DDED-AE0F99D4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E626F-99CF-4EFF-B24C-E5D03E6F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32</a:t>
            </a:fld>
            <a:endParaRPr lang="en-US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53B6ED-F880-C104-F526-FF61FB4FA6A4}"/>
              </a:ext>
            </a:extLst>
          </p:cNvPr>
          <p:cNvSpPr/>
          <p:nvPr/>
        </p:nvSpPr>
        <p:spPr>
          <a:xfrm>
            <a:off x="2396359" y="3563007"/>
            <a:ext cx="7772400" cy="236483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4577657-6FB8-AFB2-F48D-7426AFF65904}"/>
              </a:ext>
            </a:extLst>
          </p:cNvPr>
          <p:cNvSpPr/>
          <p:nvPr/>
        </p:nvSpPr>
        <p:spPr>
          <a:xfrm>
            <a:off x="2396359" y="3219943"/>
            <a:ext cx="7772400" cy="34306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898FF7-0775-CB2A-4661-FEF9F19F6BE0}"/>
              </a:ext>
            </a:extLst>
          </p:cNvPr>
          <p:cNvSpPr/>
          <p:nvPr/>
        </p:nvSpPr>
        <p:spPr>
          <a:xfrm>
            <a:off x="2400849" y="2353557"/>
            <a:ext cx="7772400" cy="878015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BA5758-CCD8-5887-C4CB-79FBE93676A2}"/>
              </a:ext>
            </a:extLst>
          </p:cNvPr>
          <p:cNvSpPr txBox="1"/>
          <p:nvPr/>
        </p:nvSpPr>
        <p:spPr>
          <a:xfrm>
            <a:off x="531669" y="5690120"/>
            <a:ext cx="11043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Implemented by Radon, SonarQube, Microsoft Visual Studio, Wily, ProjectCodeMeter…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10">
            <a:extLst>
              <a:ext uri="{FF2B5EF4-FFF2-40B4-BE49-F238E27FC236}">
                <a16:creationId xmlns:a16="http://schemas.microsoft.com/office/drawing/2014/main" id="{CC997FF7-A7A5-1804-B9D5-988E0A706C0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6238"/>
            <a:ext cx="5801784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de-DE"/>
              <a:t>Acsidential Complexity (AC)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„Changed code concentrate AC“</a:t>
            </a:r>
            <a:endParaRPr lang="ru-RU"/>
          </a:p>
          <a:p>
            <a:pPr marL="0" indent="0">
              <a:buNone/>
            </a:pPr>
            <a:endParaRPr lang="de-DE"/>
          </a:p>
          <a:p>
            <a:r>
              <a:rPr lang="en-US"/>
              <a:t>Code churns</a:t>
            </a:r>
            <a:r>
              <a:rPr lang="de-DE"/>
              <a:t> metrix, </a:t>
            </a:r>
            <a:endParaRPr lang="ru-RU"/>
          </a:p>
          <a:p>
            <a:pPr marL="0" indent="0">
              <a:buNone/>
            </a:pPr>
            <a:r>
              <a:rPr lang="de-DE"/>
              <a:t>project </a:t>
            </a:r>
            <a:r>
              <a:rPr lang="ru-RU"/>
              <a:t>«</a:t>
            </a:r>
            <a:r>
              <a:rPr lang="de-DE"/>
              <a:t>heat</a:t>
            </a:r>
            <a:r>
              <a:rPr lang="ru-RU"/>
              <a:t>»</a:t>
            </a:r>
            <a:r>
              <a:rPr lang="de-DE"/>
              <a:t> maps.</a:t>
            </a:r>
          </a:p>
          <a:p>
            <a:endParaRPr lang="de-DE"/>
          </a:p>
          <a:p>
            <a:r>
              <a:rPr lang="de-DE"/>
              <a:t>Shows what should be 100% tested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C1B404-B02B-B783-CD10-3837999C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ACED-EB55-48B6-9353-C918DE71696B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686D97-ABEA-E19C-4A76-3A1E982E3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45CF25-D1D3-6E22-28F0-ABB2B4AC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Working with 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Fight with invisible enemy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1AB61986-F2DD-6B76-0FD4-DFD72828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1C24-E601-4F61-A40B-A92146A302EB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F4FFCA-52DB-6859-7771-A59C66EE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7D72AC-FD47-C611-D796-9FBEE307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4D5D5-6D43-DCF1-CAB8-E94A0456056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Golden rule: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4E7D1D-7471-E572-B4EB-04689AAC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Requirements for Complexity</a:t>
            </a:r>
            <a:r>
              <a:rPr lang="ru-RU"/>
              <a:t> </a:t>
            </a:r>
            <a:r>
              <a:rPr lang="de-DE"/>
              <a:t>handling should be reflected on business level.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0E226A-14E1-114F-F71F-0577FDB6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B219-A4FA-4F8A-9142-5A43BC6EB61A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73155C-3B8A-5FA6-F9CD-133659E3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0C9E3B-E21F-1C14-4B9E-66C84573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44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2DD953F-B669-B636-590C-5E9840F2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545" y="1825625"/>
            <a:ext cx="5367455" cy="3999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Defining refactoring </a:t>
            </a:r>
            <a:r>
              <a:t>Hot 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Only few files change often</a:t>
            </a:r>
            <a:r>
              <a:rPr lang="de-DE"/>
              <a:t> (Feathers)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/>
          </a:p>
          <a:p>
            <a:r>
              <a:rPr lang="en-US"/>
              <a:t>Some files must be clean,</a:t>
            </a:r>
            <a:endParaRPr lang="ru-RU"/>
          </a:p>
          <a:p>
            <a:pPr marL="0" indent="0">
              <a:buNone/>
            </a:pPr>
            <a:r>
              <a:rPr lang="en-US"/>
              <a:t>Ignore the rest (Fowler)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de-DE"/>
              <a:t>20% changes affect on 80% results</a:t>
            </a:r>
          </a:p>
          <a:p>
            <a:pPr marL="0" indent="0">
              <a:buNone/>
            </a:pPr>
            <a:r>
              <a:rPr lang="de-DE"/>
              <a:t>(pareto)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74F09E-297D-80B9-FA68-1FB60504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BAD0-7532-4982-AA85-D99ECDDC341C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203033-32D7-19CA-33F8-962D56FA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292E35-74FB-4563-537F-42785F2D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36</a:t>
            </a:fld>
            <a:endParaRPr lang="en-US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4BA952-ECB7-355D-3147-604B006A329A}"/>
              </a:ext>
            </a:extLst>
          </p:cNvPr>
          <p:cNvCxnSpPr>
            <a:cxnSpLocks/>
          </p:cNvCxnSpPr>
          <p:nvPr/>
        </p:nvCxnSpPr>
        <p:spPr>
          <a:xfrm flipV="1">
            <a:off x="7437863" y="4587189"/>
            <a:ext cx="4754137" cy="155"/>
          </a:xfrm>
          <a:prstGeom prst="line">
            <a:avLst/>
          </a:prstGeom>
          <a:ln w="50800">
            <a:solidFill>
              <a:srgbClr val="F17A5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4BA72C7-F709-ED53-3E5B-AED6B170FAFC}"/>
              </a:ext>
            </a:extLst>
          </p:cNvPr>
          <p:cNvCxnSpPr/>
          <p:nvPr/>
        </p:nvCxnSpPr>
        <p:spPr>
          <a:xfrm>
            <a:off x="11809141" y="2160286"/>
            <a:ext cx="0" cy="3687630"/>
          </a:xfrm>
          <a:prstGeom prst="line">
            <a:avLst/>
          </a:prstGeom>
          <a:ln w="50800">
            <a:solidFill>
              <a:srgbClr val="F17A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2778EF2-ADE3-9A39-1C8D-20D227F783AF}"/>
              </a:ext>
            </a:extLst>
          </p:cNvPr>
          <p:cNvCxnSpPr/>
          <p:nvPr/>
        </p:nvCxnSpPr>
        <p:spPr>
          <a:xfrm>
            <a:off x="12006146" y="2160286"/>
            <a:ext cx="0" cy="3687630"/>
          </a:xfrm>
          <a:prstGeom prst="line">
            <a:avLst/>
          </a:prstGeom>
          <a:ln w="50800">
            <a:solidFill>
              <a:srgbClr val="F17A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2E86B4A-D246-0D7B-6C71-2BA5ECC32EB3}"/>
              </a:ext>
            </a:extLst>
          </p:cNvPr>
          <p:cNvCxnSpPr>
            <a:cxnSpLocks/>
          </p:cNvCxnSpPr>
          <p:nvPr/>
        </p:nvCxnSpPr>
        <p:spPr>
          <a:xfrm>
            <a:off x="11147724" y="4045841"/>
            <a:ext cx="56981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20">
            <a:extLst>
              <a:ext uri="{FF2B5EF4-FFF2-40B4-BE49-F238E27FC236}">
                <a16:creationId xmlns:a16="http://schemas.microsoft.com/office/drawing/2014/main" id="{77711265-ED75-6EF4-6014-AE66966F9E5A}"/>
              </a:ext>
            </a:extLst>
          </p:cNvPr>
          <p:cNvSpPr txBox="1"/>
          <p:nvPr/>
        </p:nvSpPr>
        <p:spPr>
          <a:xfrm>
            <a:off x="7437864" y="3478418"/>
            <a:ext cx="4174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</a:rPr>
              <a:t>efactoring steps </a:t>
            </a:r>
            <a:endParaRPr lang="ru-RU" sz="36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600">
                <a:solidFill>
                  <a:schemeClr val="accent2">
                    <a:lumMod val="75000"/>
                  </a:schemeClr>
                </a:solidFill>
              </a:rPr>
              <a:t>should be done there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Watching Complexity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Points of concentrated complexity can be located easy.</a:t>
            </a:r>
          </a:p>
          <a:p>
            <a:pPr marL="0" indent="0">
              <a:buNone/>
            </a:pPr>
            <a:endParaRPr lang="ru-RU"/>
          </a:p>
          <a:p>
            <a:pPr marL="0" indent="0">
              <a:buNone/>
            </a:pPr>
            <a:r>
              <a:rPr lang="en-US"/>
              <a:t>Only Watching complexity metrix </a:t>
            </a:r>
            <a:r>
              <a:rPr lang="de-DE"/>
              <a:t>through the time </a:t>
            </a:r>
            <a:r>
              <a:rPr lang="en-US"/>
              <a:t>help to detect complexity grow.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Define treshhold complexity metrix for Hot Zones on the current state and watch, what happens.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7C0836-B822-E080-34D1-71E1A350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F65F-8FBE-4425-BB5E-CABA6A57DEA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D58545-A2FF-7D3F-5090-4E5C88D3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D1FF61-17A9-D776-0BC7-D6D7B399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84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Recup and homework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2F4D9FE-D317-0E1D-9D97-7A2B46F6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0374-A01C-4C1A-ACD0-5ACEC443CCB4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A51396-E3FE-5211-6018-E0DAC1EAC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94C5E4-AD8F-F014-041A-1BA05954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3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Last words about measuring tools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Radon. Not works with type annotated dataclass’es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r>
              <a:rPr lang="en-US"/>
              <a:t>Sonar cloud. Due language agnostic works not well with python code.</a:t>
            </a:r>
          </a:p>
          <a:p>
            <a:endParaRPr lang="en-US"/>
          </a:p>
          <a:p>
            <a:r>
              <a:rPr lang="en-US"/>
              <a:t>AIkido, code quality measurements not works.</a:t>
            </a:r>
          </a:p>
          <a:p>
            <a:endParaRPr lang="en-US"/>
          </a:p>
          <a:p>
            <a:r>
              <a:rPr lang="en-US"/>
              <a:t>All services builded on radon (xenon, willy, </a:t>
            </a:r>
            <a:r>
              <a:rPr lang="en-US" b="1"/>
              <a:t>CodeClimate, Codacy…) </a:t>
            </a:r>
            <a:r>
              <a:rPr lang="en-US"/>
              <a:t>works not correctly.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That’s why I have created my own tools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0BF66-A467-6967-EB6A-3A306BF2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D6A93-A264-4084-8800-015E0668D352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BC928A-DE86-BE13-4DDD-67890CD1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6685BD-59FB-E69A-D7B8-79EB29DF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A4CC-848F-9B18-7117-1AF9847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/>
              <a:t>Thanks to my children Mark &amp; </a:t>
            </a:r>
            <a:r>
              <a:rPr lang="de-DE"/>
              <a:t>Maja </a:t>
            </a:r>
            <a:br>
              <a:rPr lang="de-DE"/>
            </a:br>
            <a:r>
              <a:rPr lang="en-US"/>
              <a:t>for the illustrations</a:t>
            </a:r>
            <a:endParaRPr lang="de-AT" dirty="0"/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5F9FDA48-4E20-9641-2732-A686CAFB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4014381" cy="365125"/>
          </a:xfrm>
        </p:spPr>
        <p:txBody>
          <a:bodyPr/>
          <a:lstStyle/>
          <a:p>
            <a:r>
              <a:rPr lang="de-DE"/>
              <a:t>Maxim Danilov, @danilovmy</a:t>
            </a:r>
            <a:endParaRPr lang="de-AT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EBD7B857-8AFE-A36C-FB27-3B89DAB8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0C3E-FF2F-4AE5-BFCC-6F5F03009152}" type="datetime1">
              <a:rPr lang="en-US" smtClean="0"/>
              <a:t>11/18/2025</a:t>
            </a:fld>
            <a:endParaRPr lang="en-US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83EB378-98EB-DD21-317B-EC4ADD6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32C68000-1E80-698F-970A-16BCECA8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7137" y="1552339"/>
            <a:ext cx="8516523" cy="4804014"/>
          </a:xfrm>
        </p:spPr>
      </p:pic>
    </p:spTree>
    <p:extLst>
      <p:ext uri="{BB962C8B-B14F-4D97-AF65-F5344CB8AC3E}">
        <p14:creationId xmlns:p14="http://schemas.microsoft.com/office/powerpoint/2010/main" val="2525724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Complexity recup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It is normal </a:t>
            </a:r>
          </a:p>
          <a:p>
            <a:endParaRPr lang="en-US"/>
          </a:p>
          <a:p>
            <a:r>
              <a:rPr lang="en-US"/>
              <a:t>Can be find only in comparance before – after</a:t>
            </a:r>
          </a:p>
          <a:p>
            <a:endParaRPr lang="en-US"/>
          </a:p>
          <a:p>
            <a:r>
              <a:rPr lang="en-US"/>
              <a:t>Should be handled on the same level as documentstion or code testing.</a:t>
            </a:r>
          </a:p>
          <a:p>
            <a:endParaRPr lang="en-US"/>
          </a:p>
          <a:p>
            <a:r>
              <a:rPr lang="en-US"/>
              <a:t>Is completely subjective!</a:t>
            </a:r>
          </a:p>
          <a:p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EDDED-00EE-1326-59C7-A94F5DBA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5084-A42D-40B7-92E2-633C0AB2FE05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6F11C7-9FE9-1834-7347-FD406587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94C0FE-B158-3147-BC28-73F4677A2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6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B118A-F169-A490-C960-40751A4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9999"/>
          </a:solidFill>
        </p:spPr>
        <p:txBody>
          <a:bodyPr/>
          <a:lstStyle/>
          <a:p>
            <a:r>
              <a:rPr lang="de-DE"/>
              <a:t>Try it at home.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CB8A6B-0D45-AA06-E999-711A26F38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Chooze a project.</a:t>
            </a:r>
          </a:p>
          <a:p>
            <a:r>
              <a:rPr lang="en-US"/>
              <a:t>Find a Zero tech debt zone.</a:t>
            </a:r>
          </a:p>
          <a:p>
            <a:r>
              <a:rPr lang="en-US"/>
              <a:t>Find in this zone Compexity points (AC, CgC, SC)</a:t>
            </a:r>
          </a:p>
          <a:p>
            <a:r>
              <a:rPr lang="en-US"/>
              <a:t>Find a file with statistically biggest complexity / higer compression.</a:t>
            </a:r>
          </a:p>
          <a:p>
            <a:r>
              <a:rPr lang="en-US"/>
              <a:t>Try to improve it. </a:t>
            </a:r>
          </a:p>
          <a:p>
            <a:r>
              <a:rPr lang="en-US"/>
              <a:t>Enjoy. After repeate.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066FB0-62BE-D6CB-1D7C-1D9BAC11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A926-4B36-4AE3-A998-F38B5F83F4C7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43B4D1-1B6D-B552-423F-57B99408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A97785-9266-BC07-757C-0B056D87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5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B082A-E601-3198-20D4-7B9E9FB6DA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/>
              <a:t>Time to refactor questions to ansvers.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3BED1-11CD-A81F-8B8A-484F2E3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57400" lvl="6" indent="0">
              <a:buNone/>
            </a:pPr>
            <a:endParaRPr lang="ru-RU" sz="3600" b="1">
              <a:latin typeface="Share Tech" panose="00000500000000000000" pitchFamily="2" charset="0"/>
            </a:endParaRPr>
          </a:p>
          <a:p>
            <a:pPr marL="2057400" lvl="6" indent="0">
              <a:buNone/>
            </a:pPr>
            <a:r>
              <a:rPr lang="en-US" sz="3600" b="1">
                <a:latin typeface="Share Tech" panose="00000500000000000000" pitchFamily="2" charset="0"/>
              </a:rPr>
              <a:t>Maxim Danilov			 </a:t>
            </a:r>
            <a:r>
              <a:rPr lang="en-US" sz="3600" b="1">
                <a:latin typeface="Share Tech" panose="00000500000000000000" pitchFamily="2" charset="0"/>
                <a:hlinkClick r:id="rId2"/>
              </a:rPr>
              <a:t>maxim@wps</a:t>
            </a:r>
            <a:r>
              <a:rPr lang="de-DE" sz="3600" b="1">
                <a:latin typeface="Share Tech" panose="00000500000000000000" pitchFamily="2" charset="0"/>
                <a:hlinkClick r:id="rId2"/>
              </a:rPr>
              <a:t>hop</a:t>
            </a:r>
            <a:r>
              <a:rPr lang="en-US" sz="3600" b="1">
                <a:latin typeface="Share Tech" panose="00000500000000000000" pitchFamily="2" charset="0"/>
                <a:hlinkClick r:id="rId2"/>
              </a:rPr>
              <a:t>.at</a:t>
            </a:r>
            <a:r>
              <a:rPr lang="en-US" sz="3600" b="1">
                <a:latin typeface="Share Tech" panose="00000500000000000000" pitchFamily="2" charset="0"/>
              </a:rPr>
              <a:t>		</a:t>
            </a:r>
            <a:r>
              <a:rPr lang="en-US" sz="2400" b="1">
                <a:latin typeface="Share Tech" panose="00000500000000000000" pitchFamily="2" charset="0"/>
              </a:rPr>
              <a:t>	</a:t>
            </a: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1E1E1E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E1E1E"/>
                </a:solidFill>
              </a:rPr>
              <a:t>Repo: </a:t>
            </a:r>
            <a:r>
              <a:rPr lang="en-GB"/>
              <a:t>github.com/danilovmy/dependency-extractor</a:t>
            </a:r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148D9-E182-2D5E-4281-F1D06BDEE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76" y="2011978"/>
            <a:ext cx="3488070" cy="3488070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66D6F058-DA5C-6CE1-5C5B-BFB70016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E897-6A52-46A6-9C17-CD3FE373391C}" type="datetime1">
              <a:rPr lang="en-US" smtClean="0"/>
              <a:t>11/18/2025</a:t>
            </a:fld>
            <a:endParaRPr lang="en-US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FF29F28-D4DD-2586-CFF8-ABDCB785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BBEB99B-9503-48D1-4DC2-270F287F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5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B082A-E601-3198-20D4-7B9E9FB6DA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de-DE"/>
              <a:t>Related links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03BED1-11CD-A81F-8B8A-484F2E300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https://github.com/rubik/xenon/blob/master/xenon/core.py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https://radon.readthedocs.io/en/latest/commandline.html#radon-configuration-files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https://stackoverflow.com/questions/52741725/what-is-cognitive-complexity-in-sonar-report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https://dev.to/optiklab/writing-self-documented-code-with-low-cognitive-complexity-3k2l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https://blog.devgenius.io/sonarqube-cognitive-complexity-265640dbad3e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https://medium.com/@himanshuganglani/clean-code-cognitive-complexity-by-sonarqube-659d49a6837d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https://rohaquinlop.github.io/complexipy/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https://github.com/Melevir/cognitive_complexity/blob/master/tests/test_cognitive_complexity.py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https://github.com/rohaquinlop/complexipy/blob/main/src/cognitive_complexity/mod.rs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https://github.com/ganncamp/cognitive-complexity/blob/master/src/main/java/com/sonarsource/rules/java/checks/CognitiveComplexityCheck.java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https://community.sonarsource.com/t/cognitive-complexity-calculation-for-a-file-project/108367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https://www.sonarsource.com/blog/5-clean-code-tips-for-reducing-cognitive-complexity/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https://www.youtube.com/watch?v=x5V2nvxco90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https://www.youtube.com/watch?v=el9OKGrqU6o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https://www.sonarsource.com/docs/CognitiveComplexity.pdf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https://wemake-python-styleguide.readthedocs.io/en/1.0.0/pages/usage/violations/complexity.html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https://swimm.io/learn/developer-experience/how-to-measure-code-churn-why-it-matters-and-4-ways-to-reduce-it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  <a:hlinkClick r:id="rId2"/>
              </a:rPr>
              <a:t>https://github.com/astral-sh/ruff/discussions/20699</a:t>
            </a:r>
            <a:endParaRPr lang="en-US" sz="1200" b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200" b="0">
                <a:effectLst/>
                <a:latin typeface="Consolas" panose="020B0609020204030204" pitchFamily="49" charset="0"/>
              </a:rPr>
            </a:br>
            <a:r>
              <a:rPr lang="en-US" sz="1200" b="0">
                <a:effectLst/>
                <a:latin typeface="Consolas" panose="020B0609020204030204" pitchFamily="49" charset="0"/>
              </a:rPr>
              <a:t>https://medium.com/@stevekowalski_47184/software-complexity-is-it-worth-measuring-98fba5244261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0">
                <a:effectLst/>
                <a:latin typeface="Consolas" panose="020B0609020204030204" pitchFamily="49" charset="0"/>
              </a:rPr>
              <a:t>https://speakerdeck.com/matthiasmullie/software-metrics?slide=17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58EB37-E121-A7AA-47A9-BD853324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8EA6A-8314-49F2-A8C6-C1C92EA26C3E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184911-BAAA-9B79-EE8C-A4058EB7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63B71B-714F-2416-5317-3A3BE65D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AC89DE0-0543-4EC4-1F63-E6E8FFB118B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Disclaimer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685A41-AB08-E315-B316-C5F60A513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9FAF14-1ADB-6E00-1014-6C6CA6CE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A7E2-3219-4FB3-AAE7-9F57D35D7940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584950-FE81-3E74-156A-A73DC4E1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29259-81AD-B747-39A1-9F6F7009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F5E2DF-2A05-04BC-E1CF-13E9F60E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" y="365125"/>
            <a:ext cx="10515600" cy="1325563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de-DE"/>
              <a:t>All talks about Software Complexity are: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51944D-7032-2304-E332-0A3F847D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/>
              <a:t>completely </a:t>
            </a:r>
            <a:r>
              <a:rPr lang="en-US" sz="7200">
                <a:solidFill>
                  <a:srgbClr val="C00000"/>
                </a:solidFill>
              </a:rPr>
              <a:t>Subjective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F84FE-AC11-13B8-8754-774B4F4464D1}"/>
              </a:ext>
            </a:extLst>
          </p:cNvPr>
          <p:cNvSpPr txBox="1"/>
          <p:nvPr/>
        </p:nvSpPr>
        <p:spPr>
          <a:xfrm>
            <a:off x="4179839" y="5638354"/>
            <a:ext cx="7680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And we don’t have any clear objective metrix</a:t>
            </a:r>
            <a:endParaRPr lang="en-US" sz="3200">
              <a:solidFill>
                <a:srgbClr val="C00000"/>
              </a:solidFill>
            </a:endParaRPr>
          </a:p>
          <a:p>
            <a:endParaRPr lang="en-US" sz="320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1BD4206-3BD8-A371-3CCB-A484A51C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B42C7-409C-41E9-AE09-78977955C064}" type="datetime1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097986-F554-396C-C60B-4AAA4E05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F9741-5859-F67A-D6BB-4C8DCC97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F5E2DF-2A05-04BC-E1CF-13E9F60E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" y="365125"/>
            <a:ext cx="10515600" cy="1325563"/>
          </a:xfrm>
        </p:spPr>
        <p:txBody>
          <a:bodyPr/>
          <a:lstStyle/>
          <a:p>
            <a:r>
              <a:rPr lang="de-DE"/>
              <a:t>All talks about Software Complexity are:</a:t>
            </a:r>
            <a:endParaRPr lang="en-US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151944D-7032-2304-E332-0A3F847D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pPr marL="0" indent="0">
              <a:buNone/>
            </a:pPr>
            <a:r>
              <a:rPr lang="en-US"/>
              <a:t>	completely Subjective</a:t>
            </a:r>
          </a:p>
          <a:p>
            <a:endParaRPr lang="en-US"/>
          </a:p>
          <a:p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0315603A-2E7C-77D9-F0B6-F8445BC4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FCC1-9400-494B-8795-426BFD0F0199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0B9184-97A6-0393-F5AB-8D02F221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296E02-7CF7-2FBE-E00E-9D1B9545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D88E2B-FF33-48FD-E0B5-D195D185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Complexity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A1842E-A245-042B-872E-FEC197CBB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What, where, why</a:t>
            </a:r>
            <a:endParaRPr lang="en-US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937596A-4E1C-D1B4-C4B4-8772DB57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FA1C-615F-466E-9E09-DBA56B46E8F8}" type="datetime1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CEFA5E-DD17-0BBF-7CD0-17CFD6964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2B658-0ECA-A484-181C-A71FF21F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D7AC7-BB5A-F0B6-AEE4-188D0753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Arts of complexity</a:t>
            </a:r>
            <a:endParaRPr lang="en-US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62A0464-AD47-D952-4444-07122882D2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8679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Дата 2">
            <a:extLst>
              <a:ext uri="{FF2B5EF4-FFF2-40B4-BE49-F238E27FC236}">
                <a16:creationId xmlns:a16="http://schemas.microsoft.com/office/drawing/2014/main" id="{727A737D-C9F7-C629-0E78-5D85DC3C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BF5D-479A-4787-ACE2-B658B43229C8}" type="datetime1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612F6D-6076-4AD6-94F6-7387A7EA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Maxim Danilov, @danilovmy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8BF6B0-02D6-1175-C245-D5FB2863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58506-3D28-4E3C-948F-586314985B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657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</TotalTime>
  <Words>1653</Words>
  <Application>Microsoft Office PowerPoint</Application>
  <PresentationFormat>Широкоэкранный</PresentationFormat>
  <Paragraphs>420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Consolas</vt:lpstr>
      <vt:lpstr>Courier New</vt:lpstr>
      <vt:lpstr>Share Tech</vt:lpstr>
      <vt:lpstr>Тема Office</vt:lpstr>
      <vt:lpstr>Measuring Complexity a practical guide for Python and modern architectures </vt:lpstr>
      <vt:lpstr>Who I am</vt:lpstr>
      <vt:lpstr>Special thanks to my family for the support:</vt:lpstr>
      <vt:lpstr>Thanks to my children Mark &amp; Maja  for the illustrations</vt:lpstr>
      <vt:lpstr>Disclaimer</vt:lpstr>
      <vt:lpstr>All talks about Software Complexity are:</vt:lpstr>
      <vt:lpstr>All talks about Software Complexity are:</vt:lpstr>
      <vt:lpstr>Complexity</vt:lpstr>
      <vt:lpstr>Arts of complexity</vt:lpstr>
      <vt:lpstr>Technical (essential) Complexity</vt:lpstr>
      <vt:lpstr>Example:</vt:lpstr>
      <vt:lpstr>Structural Complexity</vt:lpstr>
      <vt:lpstr>Example</vt:lpstr>
      <vt:lpstr>Cognitive complexity</vt:lpstr>
      <vt:lpstr>Example:</vt:lpstr>
      <vt:lpstr>Example:</vt:lpstr>
      <vt:lpstr>Example:</vt:lpstr>
      <vt:lpstr>Accidental Complexity</vt:lpstr>
      <vt:lpstr>Example:</vt:lpstr>
      <vt:lpstr>Metrix of Complexity</vt:lpstr>
      <vt:lpstr>LOC, SLOC, LLOC – general metrix </vt:lpstr>
      <vt:lpstr>LOC, SLOC, LLOC – example: </vt:lpstr>
      <vt:lpstr>LOC, SLOC, LLOC – 🤖 vs 🧑: </vt:lpstr>
      <vt:lpstr>McCabe index (TC)</vt:lpstr>
      <vt:lpstr>Class / Func index (TC, SC)</vt:lpstr>
      <vt:lpstr>Dependency Index (SC)</vt:lpstr>
      <vt:lpstr>Dependency Index (SC)</vt:lpstr>
      <vt:lpstr>Halstead Metrix,  (CC)</vt:lpstr>
      <vt:lpstr>Halstead Metrix 🤖 vs 🧑: </vt:lpstr>
      <vt:lpstr>Cognitive Complexity Index (CC)</vt:lpstr>
      <vt:lpstr>Maintainability Index (AC)</vt:lpstr>
      <vt:lpstr>Maintainability Index depends on comments</vt:lpstr>
      <vt:lpstr>Acsidential Complexity (AC)</vt:lpstr>
      <vt:lpstr>Working with Complexity</vt:lpstr>
      <vt:lpstr>Golden rule:</vt:lpstr>
      <vt:lpstr>Defining refactoring Hot Zones</vt:lpstr>
      <vt:lpstr>Watching Complexity</vt:lpstr>
      <vt:lpstr>Complexity</vt:lpstr>
      <vt:lpstr>Last words about measuring tools</vt:lpstr>
      <vt:lpstr>Complexity recup</vt:lpstr>
      <vt:lpstr>Try it at home.</vt:lpstr>
      <vt:lpstr>Time to refactor questions to ansvers.</vt:lpstr>
      <vt:lpstr>Related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Complexity</dc:title>
  <dc:creator>Maxim Danilov</dc:creator>
  <cp:lastModifiedBy>Maxim Danilov</cp:lastModifiedBy>
  <cp:revision>20</cp:revision>
  <dcterms:created xsi:type="dcterms:W3CDTF">2025-11-15T09:23:46Z</dcterms:created>
  <dcterms:modified xsi:type="dcterms:W3CDTF">2025-11-18T08:33:32Z</dcterms:modified>
</cp:coreProperties>
</file>